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57" r:id="rId4"/>
    <p:sldId id="258" r:id="rId5"/>
    <p:sldId id="259" r:id="rId6"/>
    <p:sldId id="260" r:id="rId7"/>
    <p:sldId id="262" r:id="rId8"/>
    <p:sldId id="287" r:id="rId9"/>
    <p:sldId id="277" r:id="rId10"/>
    <p:sldId id="278" r:id="rId11"/>
    <p:sldId id="263" r:id="rId12"/>
    <p:sldId id="264" r:id="rId13"/>
    <p:sldId id="265" r:id="rId14"/>
    <p:sldId id="266" r:id="rId15"/>
    <p:sldId id="267" r:id="rId16"/>
    <p:sldId id="268" r:id="rId17"/>
    <p:sldId id="269" r:id="rId18"/>
    <p:sldId id="270" r:id="rId19"/>
    <p:sldId id="271" r:id="rId20"/>
    <p:sldId id="272" r:id="rId21"/>
    <p:sldId id="273" r:id="rId22"/>
    <p:sldId id="275" r:id="rId23"/>
    <p:sldId id="276" r:id="rId24"/>
    <p:sldId id="279" r:id="rId25"/>
    <p:sldId id="280" r:id="rId26"/>
    <p:sldId id="297" r:id="rId27"/>
    <p:sldId id="274" r:id="rId28"/>
    <p:sldId id="281" r:id="rId29"/>
    <p:sldId id="285" r:id="rId30"/>
    <p:sldId id="286" r:id="rId31"/>
    <p:sldId id="284" r:id="rId32"/>
    <p:sldId id="282" r:id="rId33"/>
    <p:sldId id="283" r:id="rId34"/>
    <p:sldId id="288" r:id="rId35"/>
    <p:sldId id="294" r:id="rId36"/>
    <p:sldId id="295" r:id="rId37"/>
    <p:sldId id="291" r:id="rId38"/>
    <p:sldId id="292" r:id="rId39"/>
    <p:sldId id="293" r:id="rId40"/>
    <p:sldId id="296"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1" d="100"/>
          <a:sy n="71" d="100"/>
        </p:scale>
        <p:origin x="61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11-Apr-18</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1D2AC3-6A0B-4169-B1EA-E3AE8B351BDD}" type="datetimeFigureOut">
              <a:rPr lang="en-US" dirty="0"/>
              <a:t>11-Apr-18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4B9363-8B87-41B7-9F8E-64519CBB8F34}" type="datetimeFigureOut">
              <a:rPr lang="en-US" dirty="0"/>
              <a:t>11-Apr-18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EF5746-5284-4951-9F37-7AE924EDBCB7}" type="datetimeFigureOut">
              <a:rPr lang="en-US" dirty="0"/>
              <a:t>11-Apr-18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2398B29-7265-4A65-A2A4-6703C057B7C1}" type="datetimeFigureOut">
              <a:rPr lang="en-US" dirty="0"/>
              <a:t>11-Apr-18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28FBA082-94DF-4C4B-A041-6624924AB0A8}" type="datetimeFigureOut">
              <a:rPr lang="en-US" dirty="0"/>
              <a:t>11-Apr-18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27686C4-3AB5-4E0C-86CA-FB108C350AA9}" type="datetimeFigureOut">
              <a:rPr lang="en-US" dirty="0"/>
              <a:t>11-Apr-18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11-Apr-18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11-Apr-18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11-Apr-18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F7F47CF-67C9-420C-80A5-E2069FF0C2DF}" type="datetimeFigureOut">
              <a:rPr lang="en-US" dirty="0"/>
              <a:t>11-Apr-18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11-Apr-18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11-Apr-18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11-Apr-18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11-Apr-18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0C3BFE2-83B7-4B0A-B9D3-AB28331082B3}" type="datetimeFigureOut">
              <a:rPr lang="en-US" dirty="0"/>
              <a:t>11-Apr-18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EF78E3-FDA3-4D28-AAA2-0B81F349A39D}" type="datetimeFigureOut">
              <a:rPr lang="en-US" dirty="0"/>
              <a:t>11-Apr-18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11-Apr-18</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guru99.com/the-unconventional-guide-to-defect-management.html" TargetMode="External"/><Relationship Id="rId2" Type="http://schemas.openxmlformats.org/officeDocument/2006/relationships/hyperlink" Target="https://www.guru99.com/perl-tutorials.html" TargetMode="External"/><Relationship Id="rId1" Type="http://schemas.openxmlformats.org/officeDocument/2006/relationships/slideLayout" Target="../slideLayouts/slideLayout2.xml"/><Relationship Id="rId4" Type="http://schemas.openxmlformats.org/officeDocument/2006/relationships/hyperlink" Target="https://www.guru99.com/test-case.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21420000">
            <a:off x="303898" y="678035"/>
            <a:ext cx="10342893" cy="2766528"/>
          </a:xfrm>
        </p:spPr>
        <p:txBody>
          <a:bodyPr/>
          <a:lstStyle/>
          <a:p>
            <a:r>
              <a:rPr lang="en-US" dirty="0" smtClean="0"/>
              <a:t>Content rating system</a:t>
            </a:r>
            <a:endParaRPr lang="en-US" dirty="0"/>
          </a:p>
        </p:txBody>
      </p:sp>
      <p:sp>
        <p:nvSpPr>
          <p:cNvPr id="3" name="Subtitle 2"/>
          <p:cNvSpPr>
            <a:spLocks noGrp="1"/>
          </p:cNvSpPr>
          <p:nvPr>
            <p:ph type="subTitle" idx="1"/>
          </p:nvPr>
        </p:nvSpPr>
        <p:spPr>
          <a:xfrm rot="21420000">
            <a:off x="5103904" y="4544879"/>
            <a:ext cx="5820115" cy="1072176"/>
          </a:xfrm>
        </p:spPr>
        <p:txBody>
          <a:bodyPr/>
          <a:lstStyle/>
          <a:p>
            <a:r>
              <a:rPr lang="en-US" dirty="0" smtClean="0"/>
              <a:t>Submitted by:</a:t>
            </a:r>
          </a:p>
          <a:p>
            <a:r>
              <a:rPr lang="en-US" dirty="0" smtClean="0"/>
              <a:t>Haneena sayed muhammed</a:t>
            </a:r>
            <a:endParaRPr lang="en-US" dirty="0"/>
          </a:p>
        </p:txBody>
      </p:sp>
    </p:spTree>
    <p:extLst>
      <p:ext uri="{BB962C8B-B14F-4D97-AF65-F5344CB8AC3E}">
        <p14:creationId xmlns:p14="http://schemas.microsoft.com/office/powerpoint/2010/main" val="13339761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99247" y="121024"/>
            <a:ext cx="10394707" cy="5065303"/>
          </a:xfrm>
        </p:spPr>
        <p:txBody>
          <a:bodyPr>
            <a:normAutofit/>
          </a:bodyPr>
          <a:lstStyle/>
          <a:p>
            <a:pPr>
              <a:buNone/>
            </a:pPr>
            <a:r>
              <a:rPr lang="en-IN" cap="none" dirty="0" smtClean="0">
                <a:latin typeface="Arial" panose="020B0604020202020204" pitchFamily="34" charset="0"/>
                <a:cs typeface="Arial" panose="020B0604020202020204" pitchFamily="34" charset="0"/>
              </a:rPr>
              <a:t>Key features of Bugzilla includes: </a:t>
            </a:r>
          </a:p>
          <a:p>
            <a:pPr>
              <a:buNone/>
            </a:pPr>
            <a:r>
              <a:rPr lang="en-IN" cap="none" dirty="0" smtClean="0">
                <a:latin typeface="Arial" panose="020B0604020202020204" pitchFamily="34" charset="0"/>
                <a:cs typeface="Arial" panose="020B0604020202020204" pitchFamily="34" charset="0"/>
              </a:rPr>
              <a:t> </a:t>
            </a:r>
          </a:p>
          <a:p>
            <a:pPr marL="806450" indent="-174625"/>
            <a:r>
              <a:rPr lang="en-IN" cap="none" dirty="0" smtClean="0">
                <a:latin typeface="Arial" panose="020B0604020202020204" pitchFamily="34" charset="0"/>
                <a:cs typeface="Arial" panose="020B0604020202020204" pitchFamily="34" charset="0"/>
              </a:rPr>
              <a:t>Advanced search capabilities </a:t>
            </a:r>
          </a:p>
          <a:p>
            <a:pPr marL="806450" indent="-174625"/>
            <a:r>
              <a:rPr lang="en-IN" cap="none" dirty="0" smtClean="0">
                <a:latin typeface="Arial" panose="020B0604020202020204" pitchFamily="34" charset="0"/>
                <a:cs typeface="Arial" panose="020B0604020202020204" pitchFamily="34" charset="0"/>
              </a:rPr>
              <a:t>E-mail notifications </a:t>
            </a:r>
          </a:p>
          <a:p>
            <a:pPr marL="806450" indent="-174625"/>
            <a:r>
              <a:rPr lang="en-IN" cap="none" dirty="0" smtClean="0">
                <a:latin typeface="Arial" panose="020B0604020202020204" pitchFamily="34" charset="0"/>
                <a:cs typeface="Arial" panose="020B0604020202020204" pitchFamily="34" charset="0"/>
              </a:rPr>
              <a:t>Modify/file bugs by e-mail </a:t>
            </a:r>
          </a:p>
          <a:p>
            <a:pPr marL="806450" indent="-174625"/>
            <a:r>
              <a:rPr lang="en-IN" cap="none" dirty="0" smtClean="0">
                <a:latin typeface="Arial" panose="020B0604020202020204" pitchFamily="34" charset="0"/>
                <a:cs typeface="Arial" panose="020B0604020202020204" pitchFamily="34" charset="0"/>
              </a:rPr>
              <a:t>Time tracking </a:t>
            </a:r>
          </a:p>
          <a:p>
            <a:pPr marL="806450" indent="-174625"/>
            <a:r>
              <a:rPr lang="en-IN" cap="none" dirty="0" smtClean="0">
                <a:latin typeface="Arial" panose="020B0604020202020204" pitchFamily="34" charset="0"/>
                <a:cs typeface="Arial" panose="020B0604020202020204" pitchFamily="34" charset="0"/>
              </a:rPr>
              <a:t>Strong security </a:t>
            </a:r>
          </a:p>
          <a:p>
            <a:pPr marL="806450" indent="-174625"/>
            <a:r>
              <a:rPr lang="en-IN" cap="none" dirty="0" smtClean="0">
                <a:latin typeface="Arial" panose="020B0604020202020204" pitchFamily="34" charset="0"/>
                <a:cs typeface="Arial" panose="020B0604020202020204" pitchFamily="34" charset="0"/>
              </a:rPr>
              <a:t>Customization </a:t>
            </a:r>
          </a:p>
          <a:p>
            <a:pPr marL="806450" indent="-174625"/>
            <a:r>
              <a:rPr lang="en-IN" cap="none" dirty="0" smtClean="0">
                <a:latin typeface="Arial" panose="020B0604020202020204" pitchFamily="34" charset="0"/>
                <a:cs typeface="Arial" panose="020B0604020202020204" pitchFamily="34" charset="0"/>
              </a:rPr>
              <a:t>Localization </a:t>
            </a:r>
          </a:p>
          <a:p>
            <a:endParaRPr lang="en-US"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807198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7883" y="188259"/>
            <a:ext cx="10396882" cy="1151965"/>
          </a:xfrm>
        </p:spPr>
        <p:txBody>
          <a:bodyPr/>
          <a:lstStyle/>
          <a:p>
            <a:r>
              <a:rPr lang="en-US" b="1" dirty="0"/>
              <a:t>Existing System</a:t>
            </a:r>
            <a:endParaRPr lang="en-US" dirty="0"/>
          </a:p>
        </p:txBody>
      </p:sp>
      <p:sp>
        <p:nvSpPr>
          <p:cNvPr id="3" name="Content Placeholder 2"/>
          <p:cNvSpPr>
            <a:spLocks noGrp="1"/>
          </p:cNvSpPr>
          <p:nvPr>
            <p:ph sz="quarter" idx="13"/>
          </p:nvPr>
        </p:nvSpPr>
        <p:spPr>
          <a:xfrm>
            <a:off x="537884" y="1506071"/>
            <a:ext cx="10542624" cy="4370293"/>
          </a:xfrm>
        </p:spPr>
        <p:txBody>
          <a:bodyPr>
            <a:normAutofit/>
          </a:bodyPr>
          <a:lstStyle/>
          <a:p>
            <a:r>
              <a:rPr lang="en-US" cap="none" dirty="0" smtClean="0">
                <a:latin typeface="Arial" panose="020B0604020202020204" pitchFamily="34" charset="0"/>
                <a:cs typeface="Arial" panose="020B0604020202020204" pitchFamily="34" charset="0"/>
              </a:rPr>
              <a:t>The traditional content rating system was not fast.</a:t>
            </a:r>
          </a:p>
          <a:p>
            <a:pPr lvl="0"/>
            <a:r>
              <a:rPr lang="en-US" cap="none" dirty="0" smtClean="0">
                <a:latin typeface="Arial" panose="020B0604020202020204" pitchFamily="34" charset="0"/>
                <a:cs typeface="Arial" panose="020B0604020202020204" pitchFamily="34" charset="0"/>
              </a:rPr>
              <a:t>Accuracy is less.</a:t>
            </a:r>
          </a:p>
          <a:p>
            <a:pPr lvl="0"/>
            <a:r>
              <a:rPr lang="en-US" cap="none" dirty="0" smtClean="0">
                <a:latin typeface="Arial" panose="020B0604020202020204" pitchFamily="34" charset="0"/>
                <a:cs typeface="Arial" panose="020B0604020202020204" pitchFamily="34" charset="0"/>
              </a:rPr>
              <a:t>The system lacks integrity and security.</a:t>
            </a:r>
          </a:p>
          <a:p>
            <a:pPr lvl="0"/>
            <a:r>
              <a:rPr lang="en-US" cap="none" dirty="0" smtClean="0">
                <a:latin typeface="Arial" panose="020B0604020202020204" pitchFamily="34" charset="0"/>
                <a:cs typeface="Arial" panose="020B0604020202020204" pitchFamily="34" charset="0"/>
              </a:rPr>
              <a:t>Highly time consuming.</a:t>
            </a:r>
          </a:p>
          <a:p>
            <a:pPr lvl="0"/>
            <a:r>
              <a:rPr lang="en-US" cap="none" dirty="0" smtClean="0">
                <a:latin typeface="Arial" panose="020B0604020202020204" pitchFamily="34" charset="0"/>
                <a:cs typeface="Arial" panose="020B0604020202020204" pitchFamily="34" charset="0"/>
              </a:rPr>
              <a:t>Data redundancy and inconsistency.</a:t>
            </a:r>
          </a:p>
          <a:p>
            <a:pPr lvl="0"/>
            <a:r>
              <a:rPr lang="en-US" cap="none" dirty="0" smtClean="0">
                <a:latin typeface="Arial" panose="020B0604020202020204" pitchFamily="34" charset="0"/>
                <a:cs typeface="Arial" panose="020B0604020202020204" pitchFamily="34" charset="0"/>
              </a:rPr>
              <a:t>Involves a lot of human efforts.</a:t>
            </a:r>
          </a:p>
          <a:p>
            <a:pPr marL="0" indent="0">
              <a:buNone/>
            </a:pPr>
            <a:endParaRPr lang="en-US"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5761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625" y="0"/>
            <a:ext cx="10396882" cy="1151965"/>
          </a:xfrm>
        </p:spPr>
        <p:txBody>
          <a:bodyPr/>
          <a:lstStyle/>
          <a:p>
            <a:r>
              <a:rPr lang="en-US" b="1" dirty="0"/>
              <a:t>Proposed System</a:t>
            </a:r>
            <a:endParaRPr lang="en-US" dirty="0"/>
          </a:p>
        </p:txBody>
      </p:sp>
      <p:sp>
        <p:nvSpPr>
          <p:cNvPr id="3" name="Content Placeholder 2"/>
          <p:cNvSpPr>
            <a:spLocks noGrp="1"/>
          </p:cNvSpPr>
          <p:nvPr>
            <p:ph sz="quarter" idx="13"/>
          </p:nvPr>
        </p:nvSpPr>
        <p:spPr>
          <a:xfrm>
            <a:off x="685800" y="1344706"/>
            <a:ext cx="10394707" cy="4141694"/>
          </a:xfrm>
        </p:spPr>
        <p:txBody>
          <a:bodyPr>
            <a:normAutofit/>
          </a:bodyPr>
          <a:lstStyle/>
          <a:p>
            <a:r>
              <a:rPr lang="en-US" cap="none" dirty="0" smtClean="0">
                <a:latin typeface="Arial" panose="020B0604020202020204" pitchFamily="34" charset="0"/>
                <a:cs typeface="Arial" panose="020B0604020202020204" pitchFamily="34" charset="0"/>
              </a:rPr>
              <a:t>User can search different category wise videos, photos and contents to read and gain information about various subjects and thereby user can increase his knowledge. </a:t>
            </a:r>
          </a:p>
          <a:p>
            <a:pPr lvl="0"/>
            <a:r>
              <a:rPr lang="en-US" cap="none" dirty="0" smtClean="0">
                <a:latin typeface="Arial" panose="020B0604020202020204" pitchFamily="34" charset="0"/>
                <a:cs typeface="Arial" panose="020B0604020202020204" pitchFamily="34" charset="0"/>
              </a:rPr>
              <a:t>It increases the counting speed.</a:t>
            </a:r>
          </a:p>
          <a:p>
            <a:pPr lvl="0"/>
            <a:r>
              <a:rPr lang="en-US" cap="none" dirty="0" smtClean="0">
                <a:latin typeface="Arial" panose="020B0604020202020204" pitchFamily="34" charset="0"/>
                <a:cs typeface="Arial" panose="020B0604020202020204" pitchFamily="34" charset="0"/>
              </a:rPr>
              <a:t>It reduces human effort.</a:t>
            </a:r>
          </a:p>
          <a:p>
            <a:pPr lvl="0"/>
            <a:r>
              <a:rPr lang="en-US" cap="none" dirty="0" smtClean="0">
                <a:latin typeface="Arial" panose="020B0604020202020204" pitchFamily="34" charset="0"/>
                <a:cs typeface="Arial" panose="020B0604020202020204" pitchFamily="34" charset="0"/>
              </a:rPr>
              <a:t>There is no chance of human errors.</a:t>
            </a:r>
          </a:p>
          <a:p>
            <a:pPr lvl="0"/>
            <a:r>
              <a:rPr lang="en-US" cap="none" dirty="0" smtClean="0">
                <a:latin typeface="Arial" panose="020B0604020202020204" pitchFamily="34" charset="0"/>
                <a:cs typeface="Arial" panose="020B0604020202020204" pitchFamily="34" charset="0"/>
              </a:rPr>
              <a:t>It saves lot of time.</a:t>
            </a:r>
          </a:p>
          <a:p>
            <a:pPr lvl="0"/>
            <a:r>
              <a:rPr lang="en-US" cap="none" dirty="0" smtClean="0">
                <a:latin typeface="Arial" panose="020B0604020202020204" pitchFamily="34" charset="0"/>
                <a:cs typeface="Arial" panose="020B0604020202020204" pitchFamily="34" charset="0"/>
              </a:rPr>
              <a:t>Result will be announced within a short period of time.</a:t>
            </a:r>
          </a:p>
          <a:p>
            <a:pPr lvl="0"/>
            <a:r>
              <a:rPr lang="en-US" cap="none" dirty="0" smtClean="0">
                <a:latin typeface="Arial" panose="020B0604020202020204" pitchFamily="34" charset="0"/>
                <a:cs typeface="Arial" panose="020B0604020202020204" pitchFamily="34" charset="0"/>
              </a:rPr>
              <a:t>Provides much secure transactions.</a:t>
            </a:r>
          </a:p>
          <a:p>
            <a:pPr marL="0" indent="0">
              <a:buNone/>
            </a:pPr>
            <a:endParaRPr lang="en-US" dirty="0"/>
          </a:p>
        </p:txBody>
      </p:sp>
    </p:spTree>
    <p:extLst>
      <p:ext uri="{BB962C8B-B14F-4D97-AF65-F5344CB8AC3E}">
        <p14:creationId xmlns:p14="http://schemas.microsoft.com/office/powerpoint/2010/main" val="29503940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0"/>
            <a:ext cx="10396882" cy="1151965"/>
          </a:xfrm>
        </p:spPr>
        <p:txBody>
          <a:bodyPr/>
          <a:lstStyle/>
          <a:p>
            <a:r>
              <a:rPr lang="en-US" b="1" dirty="0" smtClean="0"/>
              <a:t>TABLES</a:t>
            </a:r>
            <a:endParaRPr lang="en-US" dirty="0"/>
          </a:p>
        </p:txBody>
      </p:sp>
      <p:sp>
        <p:nvSpPr>
          <p:cNvPr id="6" name="Content Placeholder 5"/>
          <p:cNvSpPr>
            <a:spLocks noGrp="1"/>
          </p:cNvSpPr>
          <p:nvPr>
            <p:ph sz="quarter" idx="13"/>
          </p:nvPr>
        </p:nvSpPr>
        <p:spPr>
          <a:xfrm>
            <a:off x="685800" y="960737"/>
            <a:ext cx="10394707" cy="3311189"/>
          </a:xfrm>
        </p:spPr>
        <p:txBody>
          <a:bodyPr>
            <a:normAutofit/>
          </a:bodyPr>
          <a:lstStyle/>
          <a:p>
            <a:pPr marL="0" indent="0">
              <a:buNone/>
            </a:pPr>
            <a:r>
              <a:rPr lang="en-US" dirty="0">
                <a:latin typeface="Arial" panose="020B0604020202020204" pitchFamily="34" charset="0"/>
                <a:cs typeface="Arial" panose="020B0604020202020204" pitchFamily="34" charset="0"/>
              </a:rPr>
              <a:t>1 .</a:t>
            </a:r>
            <a:r>
              <a:rPr lang="en-US" dirty="0" smtClean="0">
                <a:latin typeface="Arial" panose="020B0604020202020204" pitchFamily="34" charset="0"/>
                <a:cs typeface="Arial" panose="020B0604020202020204" pitchFamily="34" charset="0"/>
              </a:rPr>
              <a:t>tbl_login</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 Primary key: </a:t>
            </a:r>
            <a:r>
              <a:rPr lang="en-US" dirty="0" smtClean="0">
                <a:latin typeface="Arial" panose="020B0604020202020204" pitchFamily="34" charset="0"/>
                <a:cs typeface="Arial" panose="020B0604020202020204" pitchFamily="34" charset="0"/>
              </a:rPr>
              <a:t>Id</a:t>
            </a:r>
          </a:p>
          <a:p>
            <a:pPr marL="0" indent="0">
              <a:buNone/>
            </a:pPr>
            <a:endParaRPr lang="en-US" dirty="0">
              <a:latin typeface="Arial" panose="020B0604020202020204" pitchFamily="34" charset="0"/>
              <a:cs typeface="Arial" panose="020B0604020202020204" pitchFamily="34" charset="0"/>
            </a:endParaRPr>
          </a:p>
          <a:p>
            <a:pPr marL="0" indent="0">
              <a:buNone/>
            </a:pPr>
            <a:endParaRPr lang="en-US" dirty="0" smtClean="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360189697"/>
              </p:ext>
            </p:extLst>
          </p:nvPr>
        </p:nvGraphicFramePr>
        <p:xfrm>
          <a:off x="834805" y="2305307"/>
          <a:ext cx="10246789" cy="2927356"/>
        </p:xfrm>
        <a:graphic>
          <a:graphicData uri="http://schemas.openxmlformats.org/drawingml/2006/table">
            <a:tbl>
              <a:tblPr firstRow="1" firstCol="1" bandRow="1">
                <a:tableStyleId>{5C22544A-7EE6-4342-B048-85BDC9FD1C3A}</a:tableStyleId>
              </a:tblPr>
              <a:tblGrid>
                <a:gridCol w="2614029"/>
                <a:gridCol w="2772912"/>
                <a:gridCol w="2007493"/>
                <a:gridCol w="2852355"/>
              </a:tblGrid>
              <a:tr h="486172">
                <a:tc>
                  <a:txBody>
                    <a:bodyPr/>
                    <a:lstStyle/>
                    <a:p>
                      <a:pPr marL="0" marR="0" algn="just">
                        <a:lnSpc>
                          <a:spcPct val="150000"/>
                        </a:lnSpc>
                        <a:spcBef>
                          <a:spcPts val="0"/>
                        </a:spcBef>
                        <a:spcAft>
                          <a:spcPts val="0"/>
                        </a:spcAft>
                      </a:pPr>
                      <a:r>
                        <a:rPr lang="en-US" sz="2000" dirty="0">
                          <a:effectLst/>
                          <a:latin typeface="Arial" panose="020B0604020202020204" pitchFamily="34" charset="0"/>
                          <a:cs typeface="Arial" panose="020B0604020202020204" pitchFamily="34" charset="0"/>
                        </a:rPr>
                        <a:t>Column Name</a:t>
                      </a:r>
                      <a:endParaRPr lang="en-US"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a:effectLst/>
                          <a:latin typeface="Arial" panose="020B0604020202020204" pitchFamily="34" charset="0"/>
                          <a:cs typeface="Arial" panose="020B0604020202020204" pitchFamily="34" charset="0"/>
                        </a:rPr>
                        <a:t>Data Type</a:t>
                      </a:r>
                      <a:endParaRPr lang="en-US" sz="20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a:effectLst/>
                          <a:latin typeface="Arial" panose="020B0604020202020204" pitchFamily="34" charset="0"/>
                          <a:cs typeface="Arial" panose="020B0604020202020204" pitchFamily="34" charset="0"/>
                        </a:rPr>
                        <a:t>Allow Nulls</a:t>
                      </a:r>
                      <a:endParaRPr lang="en-US" sz="20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dirty="0">
                          <a:effectLst/>
                          <a:latin typeface="Arial" panose="020B0604020202020204" pitchFamily="34" charset="0"/>
                          <a:cs typeface="Arial" panose="020B0604020202020204" pitchFamily="34" charset="0"/>
                        </a:rPr>
                        <a:t>Descriptions</a:t>
                      </a:r>
                      <a:endParaRPr lang="en-US"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r>
              <a:tr h="486172">
                <a:tc>
                  <a:txBody>
                    <a:bodyPr/>
                    <a:lstStyle/>
                    <a:p>
                      <a:pPr marL="0" marR="0" algn="just">
                        <a:lnSpc>
                          <a:spcPct val="150000"/>
                        </a:lnSpc>
                        <a:spcBef>
                          <a:spcPts val="0"/>
                        </a:spcBef>
                        <a:spcAft>
                          <a:spcPts val="0"/>
                        </a:spcAft>
                      </a:pPr>
                      <a:r>
                        <a:rPr lang="en-US" sz="2000" dirty="0">
                          <a:effectLst/>
                          <a:latin typeface="Arial" panose="020B0604020202020204" pitchFamily="34" charset="0"/>
                          <a:cs typeface="Arial" panose="020B0604020202020204" pitchFamily="34" charset="0"/>
                        </a:rPr>
                        <a:t>Id</a:t>
                      </a:r>
                      <a:endParaRPr lang="en-US"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dirty="0">
                          <a:effectLst/>
                          <a:latin typeface="Arial" panose="020B0604020202020204" pitchFamily="34" charset="0"/>
                          <a:cs typeface="Arial" panose="020B0604020202020204" pitchFamily="34" charset="0"/>
                        </a:rPr>
                        <a:t>Int</a:t>
                      </a:r>
                      <a:endParaRPr lang="en-US"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a:effectLst/>
                          <a:latin typeface="Arial" panose="020B0604020202020204" pitchFamily="34" charset="0"/>
                          <a:cs typeface="Arial" panose="020B0604020202020204" pitchFamily="34" charset="0"/>
                        </a:rPr>
                        <a:t>No</a:t>
                      </a:r>
                      <a:endParaRPr lang="en-US" sz="20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dirty="0">
                          <a:effectLst/>
                          <a:latin typeface="Arial" panose="020B0604020202020204" pitchFamily="34" charset="0"/>
                          <a:cs typeface="Arial" panose="020B0604020202020204" pitchFamily="34" charset="0"/>
                        </a:rPr>
                        <a:t>Id </a:t>
                      </a:r>
                      <a:endParaRPr lang="en-US"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38100" cmpd="sng">
                      <a:noFill/>
                    </a:lnT>
                    <a:lnB w="12700" cmpd="sng">
                      <a:noFill/>
                    </a:lnB>
                    <a:lnTlToBr w="12700" cmpd="sng">
                      <a:noFill/>
                      <a:prstDash val="solid"/>
                    </a:lnTlToBr>
                    <a:lnBlToTr w="12700" cmpd="sng">
                      <a:noFill/>
                      <a:prstDash val="solid"/>
                    </a:lnBlToTr>
                  </a:tcPr>
                </a:tc>
              </a:tr>
              <a:tr h="589436">
                <a:tc>
                  <a:txBody>
                    <a:bodyPr/>
                    <a:lstStyle/>
                    <a:p>
                      <a:pPr marL="0" marR="0" algn="just">
                        <a:lnSpc>
                          <a:spcPct val="150000"/>
                        </a:lnSpc>
                        <a:spcBef>
                          <a:spcPts val="0"/>
                        </a:spcBef>
                        <a:spcAft>
                          <a:spcPts val="0"/>
                        </a:spcAft>
                      </a:pPr>
                      <a:r>
                        <a:rPr lang="en-US" sz="2000">
                          <a:effectLst/>
                          <a:latin typeface="Arial" panose="020B0604020202020204" pitchFamily="34" charset="0"/>
                          <a:cs typeface="Arial" panose="020B0604020202020204" pitchFamily="34" charset="0"/>
                        </a:rPr>
                        <a:t>Username</a:t>
                      </a:r>
                      <a:endParaRPr lang="en-US" sz="20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dirty="0">
                          <a:effectLst/>
                          <a:latin typeface="Arial" panose="020B0604020202020204" pitchFamily="34" charset="0"/>
                          <a:cs typeface="Arial" panose="020B0604020202020204" pitchFamily="34" charset="0"/>
                        </a:rPr>
                        <a:t>Int</a:t>
                      </a:r>
                      <a:endParaRPr lang="en-US"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a:effectLst/>
                          <a:latin typeface="Arial" panose="020B0604020202020204" pitchFamily="34" charset="0"/>
                          <a:cs typeface="Arial" panose="020B0604020202020204" pitchFamily="34" charset="0"/>
                        </a:rPr>
                        <a:t>No</a:t>
                      </a:r>
                      <a:endParaRPr lang="en-US" sz="20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a:effectLst/>
                          <a:latin typeface="Arial" panose="020B0604020202020204" pitchFamily="34" charset="0"/>
                          <a:cs typeface="Arial" panose="020B0604020202020204" pitchFamily="34" charset="0"/>
                        </a:rPr>
                        <a:t>User name</a:t>
                      </a:r>
                      <a:endParaRPr lang="en-US" sz="20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r>
              <a:tr h="682788">
                <a:tc>
                  <a:txBody>
                    <a:bodyPr/>
                    <a:lstStyle/>
                    <a:p>
                      <a:pPr marL="0" marR="0" algn="just">
                        <a:lnSpc>
                          <a:spcPct val="150000"/>
                        </a:lnSpc>
                        <a:spcBef>
                          <a:spcPts val="0"/>
                        </a:spcBef>
                        <a:spcAft>
                          <a:spcPts val="0"/>
                        </a:spcAft>
                      </a:pPr>
                      <a:r>
                        <a:rPr lang="en-US" sz="2000" dirty="0" smtClean="0">
                          <a:effectLst/>
                          <a:latin typeface="Arial" panose="020B0604020202020204" pitchFamily="34" charset="0"/>
                          <a:cs typeface="Arial" panose="020B0604020202020204" pitchFamily="34" charset="0"/>
                        </a:rPr>
                        <a:t>Password</a:t>
                      </a: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dirty="0">
                          <a:effectLst/>
                          <a:latin typeface="Arial" panose="020B0604020202020204" pitchFamily="34" charset="0"/>
                          <a:cs typeface="Arial" panose="020B0604020202020204" pitchFamily="34" charset="0"/>
                        </a:rPr>
                        <a:t>Varchar(50)</a:t>
                      </a:r>
                      <a:endParaRPr lang="en-US"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dirty="0">
                          <a:effectLst/>
                          <a:latin typeface="Arial" panose="020B0604020202020204" pitchFamily="34" charset="0"/>
                          <a:cs typeface="Arial" panose="020B0604020202020204" pitchFamily="34" charset="0"/>
                        </a:rPr>
                        <a:t>No</a:t>
                      </a:r>
                      <a:endParaRPr lang="en-US"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dirty="0" smtClean="0">
                          <a:effectLst/>
                          <a:latin typeface="Arial" panose="020B0604020202020204" pitchFamily="34" charset="0"/>
                          <a:cs typeface="Arial" panose="020B0604020202020204" pitchFamily="34" charset="0"/>
                        </a:rPr>
                        <a:t>Password</a:t>
                      </a: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r>
              <a:tr h="682788">
                <a:tc>
                  <a:txBody>
                    <a:bodyPr/>
                    <a:lstStyle/>
                    <a:p>
                      <a:pPr marL="0" marR="0" algn="just">
                        <a:lnSpc>
                          <a:spcPct val="150000"/>
                        </a:lnSpc>
                        <a:spcBef>
                          <a:spcPts val="0"/>
                        </a:spcBef>
                        <a:spcAft>
                          <a:spcPts val="0"/>
                        </a:spcAft>
                      </a:pPr>
                      <a:r>
                        <a:rPr lang="en-US" sz="2000" dirty="0" smtClean="0">
                          <a:effectLst/>
                          <a:latin typeface="Arial" panose="020B0604020202020204" pitchFamily="34" charset="0"/>
                          <a:cs typeface="Arial" panose="020B0604020202020204" pitchFamily="34" charset="0"/>
                        </a:rPr>
                        <a:t>Balance</a:t>
                      </a: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dirty="0" smtClean="0">
                          <a:effectLst/>
                          <a:latin typeface="Arial" panose="020B0604020202020204" pitchFamily="34" charset="0"/>
                          <a:ea typeface="Calibri" panose="020F0502020204030204" pitchFamily="34" charset="0"/>
                          <a:cs typeface="Arial" panose="020B0604020202020204" pitchFamily="34" charset="0"/>
                        </a:rPr>
                        <a:t>Int</a:t>
                      </a:r>
                      <a:endParaRPr lang="en-US"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dirty="0" smtClean="0">
                          <a:effectLst/>
                          <a:latin typeface="Arial" panose="020B0604020202020204" pitchFamily="34" charset="0"/>
                          <a:ea typeface="Calibri" panose="020F0502020204030204" pitchFamily="34" charset="0"/>
                          <a:cs typeface="Arial" panose="020B0604020202020204" pitchFamily="34" charset="0"/>
                        </a:rPr>
                        <a:t>No</a:t>
                      </a:r>
                      <a:endParaRPr lang="en-US" sz="20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just">
                        <a:lnSpc>
                          <a:spcPct val="150000"/>
                        </a:lnSpc>
                        <a:spcBef>
                          <a:spcPts val="0"/>
                        </a:spcBef>
                        <a:spcAft>
                          <a:spcPts val="0"/>
                        </a:spcAft>
                      </a:pPr>
                      <a:r>
                        <a:rPr lang="en-US" sz="2000" dirty="0" smtClean="0">
                          <a:effectLst/>
                          <a:latin typeface="Arial" panose="020B0604020202020204" pitchFamily="34" charset="0"/>
                          <a:cs typeface="Arial" panose="020B0604020202020204" pitchFamily="34" charset="0"/>
                        </a:rPr>
                        <a:t>Balance Amount</a:t>
                      </a: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r>
            </a:tbl>
          </a:graphicData>
        </a:graphic>
      </p:graphicFrame>
    </p:spTree>
    <p:extLst>
      <p:ext uri="{BB962C8B-B14F-4D97-AF65-F5344CB8AC3E}">
        <p14:creationId xmlns:p14="http://schemas.microsoft.com/office/powerpoint/2010/main" val="1650539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340028" y="242047"/>
            <a:ext cx="10827819" cy="1237128"/>
          </a:xfrm>
        </p:spPr>
        <p:txBody>
          <a:bodyPr/>
          <a:lstStyle/>
          <a:p>
            <a:pPr marL="0" indent="0">
              <a:buNone/>
            </a:pPr>
            <a:r>
              <a:rPr lang="en-US" dirty="0">
                <a:latin typeface="Arial" panose="020B0604020202020204" pitchFamily="34" charset="0"/>
                <a:cs typeface="Arial" panose="020B0604020202020204" pitchFamily="34" charset="0"/>
              </a:rPr>
              <a:t>2 . </a:t>
            </a:r>
            <a:r>
              <a:rPr lang="en-US" dirty="0" err="1" smtClean="0">
                <a:latin typeface="Arial" panose="020B0604020202020204" pitchFamily="34" charset="0"/>
                <a:cs typeface="Arial" panose="020B0604020202020204" pitchFamily="34" charset="0"/>
              </a:rPr>
              <a:t>tbl_Channelreg</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Primary key: chid</a:t>
            </a:r>
          </a:p>
          <a:p>
            <a:pPr marL="0" indent="0">
              <a:buNone/>
            </a:pPr>
            <a:endParaRPr lang="en-US" dirty="0">
              <a:latin typeface="Arial" panose="020B0604020202020204" pitchFamily="34" charset="0"/>
              <a:cs typeface="Arial" panose="020B0604020202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2141020470"/>
              </p:ext>
            </p:extLst>
          </p:nvPr>
        </p:nvGraphicFramePr>
        <p:xfrm>
          <a:off x="1573307" y="1573304"/>
          <a:ext cx="8068234" cy="3765178"/>
        </p:xfrm>
        <a:graphic>
          <a:graphicData uri="http://schemas.openxmlformats.org/drawingml/2006/table">
            <a:tbl>
              <a:tblPr firstRow="1" firstCol="1" bandRow="1">
                <a:tableStyleId>{5C22544A-7EE6-4342-B048-85BDC9FD1C3A}</a:tableStyleId>
              </a:tblPr>
              <a:tblGrid>
                <a:gridCol w="2681596"/>
                <a:gridCol w="2631000"/>
                <a:gridCol w="2755638"/>
              </a:tblGrid>
              <a:tr h="781168">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Column 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Data Type</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Descriptions</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33396">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chid</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Int</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User id</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33396">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cs typeface="Arial" panose="020B0604020202020204" pitchFamily="34" charset="0"/>
                        </a:rPr>
                        <a:t>chname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First name</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33396">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cs typeface="Arial" panose="020B0604020202020204" pitchFamily="34" charset="0"/>
                        </a:rPr>
                        <a:t>ownername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Varchar(50)</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Owner 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33396">
                <a:tc>
                  <a:txBody>
                    <a:bodyPr/>
                    <a:lstStyle/>
                    <a:p>
                      <a:pPr marL="0" marR="0" algn="just">
                        <a:lnSpc>
                          <a:spcPct val="150000"/>
                        </a:lnSpc>
                        <a:spcBef>
                          <a:spcPts val="0"/>
                        </a:spcBef>
                        <a:spcAft>
                          <a:spcPts val="0"/>
                        </a:spcAft>
                      </a:pPr>
                      <a:r>
                        <a:rPr lang="en-US" sz="1500" dirty="0" err="1">
                          <a:effectLst/>
                          <a:latin typeface="Arial" panose="020B0604020202020204" pitchFamily="34" charset="0"/>
                          <a:cs typeface="Arial" panose="020B0604020202020204" pitchFamily="34" charset="0"/>
                        </a:rPr>
                        <a:t>Accno</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Int</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Account  number</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33396">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Email</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Varchar(50)</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E-mail address</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33396">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Password</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Password</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383634">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Balance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Account balance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bl>
          </a:graphicData>
        </a:graphic>
      </p:graphicFrame>
    </p:spTree>
    <p:extLst>
      <p:ext uri="{BB962C8B-B14F-4D97-AF65-F5344CB8AC3E}">
        <p14:creationId xmlns:p14="http://schemas.microsoft.com/office/powerpoint/2010/main" val="3914074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99247" y="443754"/>
            <a:ext cx="10394707" cy="1089211"/>
          </a:xfrm>
        </p:spPr>
        <p:txBody>
          <a:bodyPr/>
          <a:lstStyle/>
          <a:p>
            <a:pPr marL="0" indent="0">
              <a:buNone/>
            </a:pPr>
            <a:r>
              <a:rPr lang="en-US" dirty="0">
                <a:latin typeface="Arial" panose="020B0604020202020204" pitchFamily="34" charset="0"/>
                <a:cs typeface="Arial" panose="020B0604020202020204" pitchFamily="34" charset="0"/>
              </a:rPr>
              <a:t>3 . </a:t>
            </a:r>
            <a:r>
              <a:rPr lang="en-US" dirty="0" err="1" smtClean="0">
                <a:latin typeface="Arial" panose="020B0604020202020204" pitchFamily="34" charset="0"/>
                <a:cs typeface="Arial" panose="020B0604020202020204" pitchFamily="34" charset="0"/>
              </a:rPr>
              <a:t>tbl_cato</a:t>
            </a:r>
            <a:r>
              <a:rPr lang="en-US" dirty="0" smtClean="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Primary key: </a:t>
            </a:r>
            <a:r>
              <a:rPr lang="en-US" dirty="0" err="1">
                <a:latin typeface="Arial" panose="020B0604020202020204" pitchFamily="34" charset="0"/>
                <a:cs typeface="Arial" panose="020B0604020202020204" pitchFamily="34" charset="0"/>
              </a:rPr>
              <a:t>cid</a:t>
            </a:r>
            <a:endParaRPr lang="en-US" dirty="0">
              <a:latin typeface="Arial" panose="020B0604020202020204" pitchFamily="34" charset="0"/>
              <a:cs typeface="Arial" panose="020B0604020202020204" pitchFamily="34" charset="0"/>
            </a:endParaRPr>
          </a:p>
          <a:p>
            <a:pPr marL="0" indent="0">
              <a:buNone/>
            </a:pP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872468525"/>
              </p:ext>
            </p:extLst>
          </p:nvPr>
        </p:nvGraphicFramePr>
        <p:xfrm>
          <a:off x="1169894" y="1775012"/>
          <a:ext cx="8767482" cy="2460811"/>
        </p:xfrm>
        <a:graphic>
          <a:graphicData uri="http://schemas.openxmlformats.org/drawingml/2006/table">
            <a:tbl>
              <a:tblPr firstRow="1" firstCol="1" bandRow="1">
                <a:tableStyleId>{5C22544A-7EE6-4342-B048-85BDC9FD1C3A}</a:tableStyleId>
              </a:tblPr>
              <a:tblGrid>
                <a:gridCol w="2914002"/>
                <a:gridCol w="2859019"/>
                <a:gridCol w="2994461"/>
              </a:tblGrid>
              <a:tr h="1058523">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Column 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Data Type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Descriptions</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684126">
                <a:tc>
                  <a:txBody>
                    <a:bodyPr/>
                    <a:lstStyle/>
                    <a:p>
                      <a:pPr marL="0" marR="0" algn="just">
                        <a:lnSpc>
                          <a:spcPct val="150000"/>
                        </a:lnSpc>
                        <a:spcBef>
                          <a:spcPts val="0"/>
                        </a:spcBef>
                        <a:spcAft>
                          <a:spcPts val="0"/>
                        </a:spcAft>
                      </a:pPr>
                      <a:r>
                        <a:rPr lang="en-US" sz="1500" dirty="0" err="1">
                          <a:effectLst/>
                          <a:latin typeface="Arial" panose="020B0604020202020204" pitchFamily="34" charset="0"/>
                          <a:cs typeface="Arial" panose="020B0604020202020204" pitchFamily="34" charset="0"/>
                        </a:rPr>
                        <a:t>cid</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Int</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cotogory id</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718162">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name</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Category 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bl>
          </a:graphicData>
        </a:graphic>
      </p:graphicFrame>
    </p:spTree>
    <p:extLst>
      <p:ext uri="{BB962C8B-B14F-4D97-AF65-F5344CB8AC3E}">
        <p14:creationId xmlns:p14="http://schemas.microsoft.com/office/powerpoint/2010/main" val="3197205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763290" y="591671"/>
            <a:ext cx="10394707" cy="995082"/>
          </a:xfrm>
        </p:spPr>
        <p:txBody>
          <a:bodyPr/>
          <a:lstStyle/>
          <a:p>
            <a:pPr marL="0" indent="0">
              <a:buNone/>
            </a:pPr>
            <a:r>
              <a:rPr lang="en-US" dirty="0">
                <a:latin typeface="Arial" panose="020B0604020202020204" pitchFamily="34" charset="0"/>
                <a:cs typeface="Arial" panose="020B0604020202020204" pitchFamily="34" charset="0"/>
              </a:rPr>
              <a:t>4 . </a:t>
            </a:r>
            <a:r>
              <a:rPr lang="en-US" dirty="0" err="1" smtClean="0">
                <a:latin typeface="Arial" panose="020B0604020202020204" pitchFamily="34" charset="0"/>
                <a:cs typeface="Arial" panose="020B0604020202020204" pitchFamily="34" charset="0"/>
              </a:rPr>
              <a:t>tbl_ratE</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Primary key: </a:t>
            </a:r>
            <a:r>
              <a:rPr lang="en-US" dirty="0" err="1">
                <a:latin typeface="Arial" panose="020B0604020202020204" pitchFamily="34" charset="0"/>
                <a:cs typeface="Arial" panose="020B0604020202020204" pitchFamily="34" charset="0"/>
              </a:rPr>
              <a:t>cid</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2062103577"/>
              </p:ext>
            </p:extLst>
          </p:nvPr>
        </p:nvGraphicFramePr>
        <p:xfrm>
          <a:off x="1155485" y="1909939"/>
          <a:ext cx="9314482" cy="2581242"/>
        </p:xfrm>
        <a:graphic>
          <a:graphicData uri="http://schemas.openxmlformats.org/drawingml/2006/table">
            <a:tbl>
              <a:tblPr firstRow="1" firstCol="1" bandRow="1">
                <a:tableStyleId>{5C22544A-7EE6-4342-B048-85BDC9FD1C3A}</a:tableStyleId>
              </a:tblPr>
              <a:tblGrid>
                <a:gridCol w="3095804"/>
                <a:gridCol w="3037393"/>
                <a:gridCol w="3181285"/>
              </a:tblGrid>
              <a:tr h="196312">
                <a:tc>
                  <a:txBody>
                    <a:bodyPr/>
                    <a:lstStyle/>
                    <a:p>
                      <a:pPr marL="0" marR="0" algn="just">
                        <a:lnSpc>
                          <a:spcPct val="150000"/>
                        </a:lnSpc>
                        <a:spcBef>
                          <a:spcPts val="0"/>
                        </a:spcBef>
                        <a:spcAft>
                          <a:spcPts val="0"/>
                        </a:spcAft>
                      </a:pPr>
                      <a:r>
                        <a:rPr lang="en-US" sz="1800" dirty="0">
                          <a:effectLst/>
                          <a:latin typeface="Arial" panose="020B0604020202020204" pitchFamily="34" charset="0"/>
                          <a:cs typeface="Arial" panose="020B0604020202020204" pitchFamily="34" charset="0"/>
                        </a:rPr>
                        <a:t>Column Name</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800">
                          <a:effectLst/>
                          <a:latin typeface="Arial" panose="020B0604020202020204" pitchFamily="34" charset="0"/>
                          <a:cs typeface="Arial" panose="020B0604020202020204" pitchFamily="34" charset="0"/>
                        </a:rPr>
                        <a:t>Data Type</a:t>
                      </a:r>
                      <a:endParaRPr lang="en-US" sz="18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800">
                          <a:effectLst/>
                          <a:latin typeface="Arial" panose="020B0604020202020204" pitchFamily="34" charset="0"/>
                          <a:cs typeface="Arial" panose="020B0604020202020204" pitchFamily="34" charset="0"/>
                        </a:rPr>
                        <a:t>Descriptions</a:t>
                      </a:r>
                      <a:endParaRPr lang="en-US" sz="18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723254">
                <a:tc>
                  <a:txBody>
                    <a:bodyPr/>
                    <a:lstStyle/>
                    <a:p>
                      <a:pPr marL="0" marR="0" algn="just">
                        <a:lnSpc>
                          <a:spcPct val="150000"/>
                        </a:lnSpc>
                        <a:spcBef>
                          <a:spcPts val="0"/>
                        </a:spcBef>
                        <a:spcAft>
                          <a:spcPts val="0"/>
                        </a:spcAft>
                      </a:pPr>
                      <a:r>
                        <a:rPr lang="en-US" sz="1800" dirty="0" smtClean="0">
                          <a:effectLst/>
                          <a:latin typeface="Arial" panose="020B0604020202020204" pitchFamily="34" charset="0"/>
                          <a:cs typeface="Arial" panose="020B0604020202020204" pitchFamily="34" charset="0"/>
                        </a:rPr>
                        <a:t>video1</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800" dirty="0" smtClean="0">
                          <a:effectLst/>
                          <a:latin typeface="Arial" panose="020B0604020202020204" pitchFamily="34" charset="0"/>
                          <a:cs typeface="Arial" panose="020B0604020202020204" pitchFamily="34" charset="0"/>
                        </a:rPr>
                        <a:t>Varchar(50)</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800">
                          <a:effectLst/>
                          <a:latin typeface="Arial" panose="020B0604020202020204" pitchFamily="34" charset="0"/>
                          <a:cs typeface="Arial" panose="020B0604020202020204" pitchFamily="34" charset="0"/>
                        </a:rPr>
                        <a:t> id</a:t>
                      </a:r>
                      <a:endParaRPr lang="en-US" sz="18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723254">
                <a:tc>
                  <a:txBody>
                    <a:bodyPr/>
                    <a:lstStyle/>
                    <a:p>
                      <a:pPr marL="0" marR="0" algn="just">
                        <a:lnSpc>
                          <a:spcPct val="150000"/>
                        </a:lnSpc>
                        <a:spcBef>
                          <a:spcPts val="0"/>
                        </a:spcBef>
                        <a:spcAft>
                          <a:spcPts val="0"/>
                        </a:spcAft>
                      </a:pPr>
                      <a:r>
                        <a:rPr lang="en-US" sz="1800" dirty="0" smtClean="0">
                          <a:effectLst/>
                          <a:latin typeface="Arial" panose="020B0604020202020204" pitchFamily="34" charset="0"/>
                          <a:cs typeface="Arial" panose="020B0604020202020204" pitchFamily="34" charset="0"/>
                        </a:rPr>
                        <a:t>rate</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800" dirty="0" smtClean="0">
                          <a:effectLst/>
                          <a:latin typeface="Arial" panose="020B0604020202020204" pitchFamily="34" charset="0"/>
                          <a:cs typeface="Arial" panose="020B0604020202020204" pitchFamily="34" charset="0"/>
                        </a:rPr>
                        <a:t>Double</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800">
                          <a:effectLst/>
                          <a:latin typeface="Arial" panose="020B0604020202020204" pitchFamily="34" charset="0"/>
                          <a:cs typeface="Arial" panose="020B0604020202020204" pitchFamily="34" charset="0"/>
                        </a:rPr>
                        <a:t>user name</a:t>
                      </a:r>
                      <a:endParaRPr lang="en-US" sz="18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723254">
                <a:tc>
                  <a:txBody>
                    <a:bodyPr/>
                    <a:lstStyle/>
                    <a:p>
                      <a:pPr marL="0" marR="0" algn="just">
                        <a:lnSpc>
                          <a:spcPct val="150000"/>
                        </a:lnSpc>
                        <a:spcBef>
                          <a:spcPts val="0"/>
                        </a:spcBef>
                        <a:spcAft>
                          <a:spcPts val="0"/>
                        </a:spcAft>
                      </a:pPr>
                      <a:r>
                        <a:rPr lang="en-US" sz="1800" dirty="0" smtClean="0">
                          <a:effectLst/>
                          <a:latin typeface="Arial" panose="020B0604020202020204" pitchFamily="34" charset="0"/>
                          <a:cs typeface="Arial" panose="020B0604020202020204" pitchFamily="34" charset="0"/>
                        </a:rPr>
                        <a:t>type</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800" dirty="0">
                          <a:effectLst/>
                          <a:latin typeface="Arial" panose="020B0604020202020204" pitchFamily="34" charset="0"/>
                          <a:cs typeface="Arial" panose="020B0604020202020204" pitchFamily="34" charset="0"/>
                        </a:rPr>
                        <a:t>Varchar(50)</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800" dirty="0">
                          <a:effectLst/>
                          <a:latin typeface="Arial" panose="020B0604020202020204" pitchFamily="34" charset="0"/>
                          <a:cs typeface="Arial" panose="020B0604020202020204" pitchFamily="34" charset="0"/>
                        </a:rPr>
                        <a:t>File name</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bl>
          </a:graphicData>
        </a:graphic>
      </p:graphicFrame>
    </p:spTree>
    <p:extLst>
      <p:ext uri="{BB962C8B-B14F-4D97-AF65-F5344CB8AC3E}">
        <p14:creationId xmlns:p14="http://schemas.microsoft.com/office/powerpoint/2010/main" val="2792380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416860"/>
            <a:ext cx="10394707" cy="1129552"/>
          </a:xfrm>
        </p:spPr>
        <p:txBody>
          <a:bodyPr/>
          <a:lstStyle/>
          <a:p>
            <a:pPr marL="0" indent="0">
              <a:buNone/>
            </a:pPr>
            <a:r>
              <a:rPr lang="en-US" dirty="0" smtClean="0">
                <a:latin typeface="Arial" panose="020B0604020202020204" pitchFamily="34" charset="0"/>
                <a:cs typeface="Arial" panose="020B0604020202020204" pitchFamily="34" charset="0"/>
              </a:rPr>
              <a:t>5 </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tbl_feed</a:t>
            </a:r>
            <a:r>
              <a:rPr lang="en-US" dirty="0">
                <a:latin typeface="Arial" panose="020B0604020202020204" pitchFamily="34" charset="0"/>
                <a:cs typeface="Arial" panose="020B0604020202020204" pitchFamily="34" charset="0"/>
              </a:rPr>
              <a:t> </a:t>
            </a:r>
            <a:r>
              <a:rPr lang="en-US" dirty="0" smtClean="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p>
            <a:pPr marL="0" indent="0">
              <a:buNone/>
            </a:pPr>
            <a:r>
              <a:rPr lang="en-US" dirty="0" smtClean="0">
                <a:latin typeface="Arial" panose="020B0604020202020204" pitchFamily="34" charset="0"/>
                <a:cs typeface="Arial" panose="020B0604020202020204" pitchFamily="34" charset="0"/>
              </a:rPr>
              <a:t>Primary </a:t>
            </a:r>
            <a:r>
              <a:rPr lang="en-US" dirty="0">
                <a:latin typeface="Arial" panose="020B0604020202020204" pitchFamily="34" charset="0"/>
                <a:cs typeface="Arial" panose="020B0604020202020204" pitchFamily="34" charset="0"/>
              </a:rPr>
              <a:t>key: Cid</a:t>
            </a:r>
          </a:p>
        </p:txBody>
      </p:sp>
      <p:graphicFrame>
        <p:nvGraphicFramePr>
          <p:cNvPr id="4" name="Table 3"/>
          <p:cNvGraphicFramePr>
            <a:graphicFrameLocks noGrp="1"/>
          </p:cNvGraphicFramePr>
          <p:nvPr>
            <p:extLst>
              <p:ext uri="{D42A27DB-BD31-4B8C-83A1-F6EECF244321}">
                <p14:modId xmlns:p14="http://schemas.microsoft.com/office/powerpoint/2010/main" val="1967154333"/>
              </p:ext>
            </p:extLst>
          </p:nvPr>
        </p:nvGraphicFramePr>
        <p:xfrm>
          <a:off x="968189" y="1667434"/>
          <a:ext cx="8565776" cy="3725974"/>
        </p:xfrm>
        <a:graphic>
          <a:graphicData uri="http://schemas.openxmlformats.org/drawingml/2006/table">
            <a:tbl>
              <a:tblPr firstRow="1" firstCol="1" bandRow="1">
                <a:tableStyleId>{5C22544A-7EE6-4342-B048-85BDC9FD1C3A}</a:tableStyleId>
              </a:tblPr>
              <a:tblGrid>
                <a:gridCol w="2934752"/>
                <a:gridCol w="2675421"/>
                <a:gridCol w="2955603"/>
              </a:tblGrid>
              <a:tr h="532282">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Column 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Data Type</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Descriptions</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532282">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Cid</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Int</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Id</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532282">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Subject</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Subject</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532282">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Content</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Varchar(50)</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Content</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532282">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Userid</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err="1">
                          <a:effectLst/>
                          <a:latin typeface="Arial" panose="020B0604020202020204" pitchFamily="34" charset="0"/>
                          <a:cs typeface="Arial" panose="020B0604020202020204" pitchFamily="34" charset="0"/>
                        </a:rPr>
                        <a:t>Userid</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532282">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Reply</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Reply</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532282">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Status</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Status</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bl>
          </a:graphicData>
        </a:graphic>
      </p:graphicFrame>
    </p:spTree>
    <p:extLst>
      <p:ext uri="{BB962C8B-B14F-4D97-AF65-F5344CB8AC3E}">
        <p14:creationId xmlns:p14="http://schemas.microsoft.com/office/powerpoint/2010/main" val="29046493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72353" y="161366"/>
            <a:ext cx="10394707" cy="995082"/>
          </a:xfrm>
        </p:spPr>
        <p:txBody>
          <a:bodyPr/>
          <a:lstStyle/>
          <a:p>
            <a:pPr marL="0" indent="0">
              <a:buNone/>
            </a:pPr>
            <a:r>
              <a:rPr lang="en-US" dirty="0">
                <a:latin typeface="Arial" panose="020B0604020202020204" pitchFamily="34" charset="0"/>
                <a:cs typeface="Arial" panose="020B0604020202020204" pitchFamily="34" charset="0"/>
              </a:rPr>
              <a:t>6 .</a:t>
            </a:r>
            <a:r>
              <a:rPr lang="en-US" dirty="0" err="1">
                <a:latin typeface="Arial" panose="020B0604020202020204" pitchFamily="34" charset="0"/>
                <a:cs typeface="Arial" panose="020B0604020202020204" pitchFamily="34" charset="0"/>
              </a:rPr>
              <a:t>tbl_content</a:t>
            </a:r>
            <a:r>
              <a:rPr lang="en-US" dirty="0">
                <a:latin typeface="Arial" panose="020B0604020202020204" pitchFamily="34" charset="0"/>
                <a:cs typeface="Arial" panose="020B0604020202020204" pitchFamily="34" charset="0"/>
              </a:rPr>
              <a:t> </a:t>
            </a:r>
          </a:p>
          <a:p>
            <a:pPr marL="0" indent="0">
              <a:buNone/>
            </a:pPr>
            <a:r>
              <a:rPr lang="en-US" dirty="0" smtClean="0">
                <a:latin typeface="Arial" panose="020B0604020202020204" pitchFamily="34" charset="0"/>
                <a:cs typeface="Arial" panose="020B0604020202020204" pitchFamily="34" charset="0"/>
              </a:rPr>
              <a:t>Primary </a:t>
            </a:r>
            <a:r>
              <a:rPr lang="en-US" dirty="0">
                <a:latin typeface="Arial" panose="020B0604020202020204" pitchFamily="34" charset="0"/>
                <a:cs typeface="Arial" panose="020B0604020202020204" pitchFamily="34" charset="0"/>
              </a:rPr>
              <a:t>key: Id</a:t>
            </a: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673433792"/>
              </p:ext>
            </p:extLst>
          </p:nvPr>
        </p:nvGraphicFramePr>
        <p:xfrm>
          <a:off x="1073075" y="888402"/>
          <a:ext cx="9235439" cy="4540496"/>
        </p:xfrm>
        <a:graphic>
          <a:graphicData uri="http://schemas.openxmlformats.org/drawingml/2006/table">
            <a:tbl>
              <a:tblPr firstRow="1" firstCol="1" bandRow="1">
                <a:tableStyleId>{5C22544A-7EE6-4342-B048-85BDC9FD1C3A}</a:tableStyleId>
              </a:tblPr>
              <a:tblGrid>
                <a:gridCol w="3164188"/>
                <a:gridCol w="2884581"/>
                <a:gridCol w="3186670"/>
              </a:tblGrid>
              <a:tr h="476122">
                <a:tc>
                  <a:txBody>
                    <a:bodyPr/>
                    <a:lstStyle/>
                    <a:p>
                      <a:pPr marL="0" marR="0" algn="just">
                        <a:lnSpc>
                          <a:spcPct val="150000"/>
                        </a:lnSpc>
                        <a:spcBef>
                          <a:spcPts val="0"/>
                        </a:spcBef>
                        <a:spcAft>
                          <a:spcPts val="0"/>
                        </a:spcAft>
                      </a:pPr>
                      <a:r>
                        <a:rPr lang="en-US" sz="1600" dirty="0">
                          <a:effectLst/>
                          <a:latin typeface="Arial" panose="020B0604020202020204" pitchFamily="34" charset="0"/>
                          <a:cs typeface="Arial" panose="020B0604020202020204" pitchFamily="34" charset="0"/>
                        </a:rPr>
                        <a:t>Column Name</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Data Type</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Descriptions</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76122">
                <a:tc>
                  <a:txBody>
                    <a:bodyPr/>
                    <a:lstStyle/>
                    <a:p>
                      <a:pPr marL="0" marR="0" algn="just">
                        <a:lnSpc>
                          <a:spcPct val="150000"/>
                        </a:lnSpc>
                        <a:spcBef>
                          <a:spcPts val="0"/>
                        </a:spcBef>
                        <a:spcAft>
                          <a:spcPts val="0"/>
                        </a:spcAft>
                      </a:pPr>
                      <a:r>
                        <a:rPr lang="en-US" sz="1600" dirty="0" err="1" smtClean="0">
                          <a:effectLst/>
                          <a:latin typeface="Arial" panose="020B0604020202020204" pitchFamily="34" charset="0"/>
                          <a:cs typeface="Arial" panose="020B0604020202020204" pitchFamily="34" charset="0"/>
                        </a:rPr>
                        <a:t>Cnt_d</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Int</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dirty="0" smtClean="0">
                          <a:effectLst/>
                          <a:latin typeface="Arial" panose="020B0604020202020204" pitchFamily="34" charset="0"/>
                          <a:cs typeface="Arial" panose="020B0604020202020204" pitchFamily="34" charset="0"/>
                        </a:rPr>
                        <a:t>Content Id</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76122">
                <a:tc>
                  <a:txBody>
                    <a:bodyPr/>
                    <a:lstStyle/>
                    <a:p>
                      <a:pPr marL="0" marR="0" algn="just">
                        <a:lnSpc>
                          <a:spcPct val="150000"/>
                        </a:lnSpc>
                        <a:spcBef>
                          <a:spcPts val="0"/>
                        </a:spcBef>
                        <a:spcAft>
                          <a:spcPts val="0"/>
                        </a:spcAft>
                      </a:pPr>
                      <a:r>
                        <a:rPr lang="en-US" sz="1600" dirty="0" err="1" smtClean="0">
                          <a:effectLst/>
                          <a:latin typeface="Arial" panose="020B0604020202020204" pitchFamily="34" charset="0"/>
                          <a:cs typeface="Arial" panose="020B0604020202020204" pitchFamily="34" charset="0"/>
                        </a:rPr>
                        <a:t>User_id</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Varchar(50)</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User id</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76122">
                <a:tc>
                  <a:txBody>
                    <a:bodyPr/>
                    <a:lstStyle/>
                    <a:p>
                      <a:pPr marL="0" marR="0" algn="just">
                        <a:lnSpc>
                          <a:spcPct val="150000"/>
                        </a:lnSpc>
                        <a:spcBef>
                          <a:spcPts val="0"/>
                        </a:spcBef>
                        <a:spcAft>
                          <a:spcPts val="0"/>
                        </a:spcAft>
                      </a:pPr>
                      <a:r>
                        <a:rPr lang="en-US" sz="1600" dirty="0" err="1" smtClean="0">
                          <a:effectLst/>
                          <a:latin typeface="Arial" panose="020B0604020202020204" pitchFamily="34" charset="0"/>
                          <a:cs typeface="Arial" panose="020B0604020202020204" pitchFamily="34" charset="0"/>
                        </a:rPr>
                        <a:t>pdate</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Varchar(50)</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dirty="0" smtClean="0">
                          <a:effectLst/>
                          <a:latin typeface="Arial" panose="020B0604020202020204" pitchFamily="34" charset="0"/>
                          <a:cs typeface="Arial" panose="020B0604020202020204" pitchFamily="34" charset="0"/>
                        </a:rPr>
                        <a:t>Post date </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76122">
                <a:tc>
                  <a:txBody>
                    <a:bodyPr/>
                    <a:lstStyle/>
                    <a:p>
                      <a:pPr marL="0" marR="0" algn="just">
                        <a:lnSpc>
                          <a:spcPct val="150000"/>
                        </a:lnSpc>
                        <a:spcBef>
                          <a:spcPts val="0"/>
                        </a:spcBef>
                        <a:spcAft>
                          <a:spcPts val="0"/>
                        </a:spcAft>
                      </a:pPr>
                      <a:r>
                        <a:rPr lang="en-US" sz="1600" dirty="0" err="1" smtClean="0">
                          <a:effectLst/>
                          <a:latin typeface="Arial" panose="020B0604020202020204" pitchFamily="34" charset="0"/>
                          <a:cs typeface="Arial" panose="020B0604020202020204" pitchFamily="34" charset="0"/>
                        </a:rPr>
                        <a:t>cato</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Varchar(50)</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dirty="0" smtClean="0">
                          <a:effectLst/>
                          <a:latin typeface="Arial" panose="020B0604020202020204" pitchFamily="34" charset="0"/>
                          <a:ea typeface="Calibri" panose="020F0502020204030204" pitchFamily="34" charset="0"/>
                          <a:cs typeface="Arial" panose="020B0604020202020204" pitchFamily="34" charset="0"/>
                        </a:rPr>
                        <a:t>Category</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76122">
                <a:tc>
                  <a:txBody>
                    <a:bodyPr/>
                    <a:lstStyle/>
                    <a:p>
                      <a:pPr marL="0" marR="0" algn="just">
                        <a:lnSpc>
                          <a:spcPct val="150000"/>
                        </a:lnSpc>
                        <a:spcBef>
                          <a:spcPts val="0"/>
                        </a:spcBef>
                        <a:spcAft>
                          <a:spcPts val="0"/>
                        </a:spcAft>
                      </a:pPr>
                      <a:r>
                        <a:rPr lang="en-US" sz="1600" dirty="0" smtClean="0">
                          <a:effectLst/>
                          <a:latin typeface="Arial" panose="020B0604020202020204" pitchFamily="34" charset="0"/>
                          <a:cs typeface="Arial" panose="020B0604020202020204" pitchFamily="34" charset="0"/>
                        </a:rPr>
                        <a:t>video</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Varchar(50)</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1600" dirty="0" smtClean="0">
                          <a:effectLst/>
                          <a:latin typeface="Arial" panose="020B0604020202020204" pitchFamily="34" charset="0"/>
                          <a:cs typeface="Arial" panose="020B0604020202020204" pitchFamily="34" charset="0"/>
                        </a:rPr>
                        <a:t>Video file</a:t>
                      </a:r>
                      <a:endParaRPr lang="en-US" sz="1600" dirty="0" smtClean="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76122">
                <a:tc>
                  <a:txBody>
                    <a:bodyPr/>
                    <a:lstStyle/>
                    <a:p>
                      <a:pPr marL="0" marR="0" algn="just">
                        <a:lnSpc>
                          <a:spcPct val="150000"/>
                        </a:lnSpc>
                        <a:spcBef>
                          <a:spcPts val="0"/>
                        </a:spcBef>
                        <a:spcAft>
                          <a:spcPts val="0"/>
                        </a:spcAft>
                      </a:pPr>
                      <a:r>
                        <a:rPr lang="en-US" sz="1600" dirty="0" smtClean="0">
                          <a:effectLst/>
                          <a:latin typeface="Arial" panose="020B0604020202020204" pitchFamily="34" charset="0"/>
                          <a:cs typeface="Arial" panose="020B0604020202020204" pitchFamily="34" charset="0"/>
                        </a:rPr>
                        <a:t>picture</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dirty="0">
                          <a:effectLst/>
                          <a:latin typeface="Arial" panose="020B0604020202020204" pitchFamily="34" charset="0"/>
                          <a:cs typeface="Arial" panose="020B0604020202020204" pitchFamily="34" charset="0"/>
                        </a:rPr>
                        <a:t>Varchar(50)</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1600" dirty="0" smtClean="0">
                          <a:effectLst/>
                          <a:latin typeface="Arial" panose="020B0604020202020204" pitchFamily="34" charset="0"/>
                          <a:cs typeface="Arial" panose="020B0604020202020204" pitchFamily="34" charset="0"/>
                        </a:rPr>
                        <a:t>Image file</a:t>
                      </a:r>
                      <a:endParaRPr lang="en-US" sz="1600" dirty="0" smtClean="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641104">
                <a:tc>
                  <a:txBody>
                    <a:bodyPr/>
                    <a:lstStyle/>
                    <a:p>
                      <a:pPr marL="0" marR="0" algn="just">
                        <a:lnSpc>
                          <a:spcPct val="150000"/>
                        </a:lnSpc>
                        <a:spcBef>
                          <a:spcPts val="0"/>
                        </a:spcBef>
                        <a:spcAft>
                          <a:spcPts val="0"/>
                        </a:spcAft>
                      </a:pPr>
                      <a:r>
                        <a:rPr lang="en-US" sz="1600" dirty="0" smtClean="0">
                          <a:effectLst/>
                          <a:latin typeface="Arial" panose="020B0604020202020204" pitchFamily="34" charset="0"/>
                          <a:ea typeface="Calibri" panose="020F0502020204030204" pitchFamily="34" charset="0"/>
                          <a:cs typeface="Arial" panose="020B0604020202020204" pitchFamily="34" charset="0"/>
                        </a:rPr>
                        <a:t>pdfs</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1600" dirty="0" smtClean="0">
                          <a:effectLst/>
                          <a:latin typeface="Arial" panose="020B0604020202020204" pitchFamily="34" charset="0"/>
                          <a:cs typeface="Arial" panose="020B0604020202020204" pitchFamily="34" charset="0"/>
                        </a:rPr>
                        <a:t>Varchar(50)</a:t>
                      </a:r>
                      <a:endParaRPr lang="en-US" sz="1600" dirty="0" smtClean="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1600" dirty="0" smtClean="0">
                          <a:effectLst/>
                          <a:latin typeface="Arial" panose="020B0604020202020204" pitchFamily="34" charset="0"/>
                          <a:cs typeface="Arial" panose="020B0604020202020204" pitchFamily="34" charset="0"/>
                        </a:rPr>
                        <a:t>Pdf file</a:t>
                      </a:r>
                      <a:endParaRPr lang="en-US" sz="1600" dirty="0" smtClean="0">
                        <a:effectLst/>
                        <a:latin typeface="Arial" panose="020B0604020202020204" pitchFamily="34" charset="0"/>
                        <a:ea typeface="Calibri" panose="020F0502020204030204" pitchFamily="34" charset="0"/>
                        <a:cs typeface="Arial" panose="020B0604020202020204" pitchFamily="34" charset="0"/>
                      </a:endParaRPr>
                    </a:p>
                    <a:p>
                      <a:pPr marL="0" marR="0" algn="just">
                        <a:lnSpc>
                          <a:spcPct val="150000"/>
                        </a:lnSpc>
                        <a:spcBef>
                          <a:spcPts val="0"/>
                        </a:spcBef>
                        <a:spcAft>
                          <a:spcPts val="0"/>
                        </a:spcAft>
                      </a:pP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476122">
                <a:tc>
                  <a:txBody>
                    <a:bodyPr/>
                    <a:lstStyle/>
                    <a:p>
                      <a:pPr marL="0" marR="0" algn="just">
                        <a:lnSpc>
                          <a:spcPct val="150000"/>
                        </a:lnSpc>
                        <a:spcBef>
                          <a:spcPts val="0"/>
                        </a:spcBef>
                        <a:spcAft>
                          <a:spcPts val="0"/>
                        </a:spcAft>
                      </a:pPr>
                      <a:r>
                        <a:rPr lang="en-US" sz="1600" dirty="0" err="1" smtClean="0">
                          <a:effectLst/>
                          <a:latin typeface="Arial" panose="020B0604020202020204" pitchFamily="34" charset="0"/>
                          <a:ea typeface="Calibri" panose="020F0502020204030204" pitchFamily="34" charset="0"/>
                          <a:cs typeface="Arial" panose="020B0604020202020204" pitchFamily="34" charset="0"/>
                        </a:rPr>
                        <a:t>vidrate</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dirty="0" smtClean="0">
                          <a:effectLst/>
                          <a:latin typeface="Arial" panose="020B0604020202020204" pitchFamily="34" charset="0"/>
                          <a:ea typeface="Calibri" panose="020F0502020204030204" pitchFamily="34" charset="0"/>
                          <a:cs typeface="Arial" panose="020B0604020202020204" pitchFamily="34" charset="0"/>
                        </a:rPr>
                        <a:t>Double</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dirty="0" smtClean="0">
                          <a:effectLst/>
                          <a:latin typeface="Arial" panose="020B0604020202020204" pitchFamily="34" charset="0"/>
                          <a:ea typeface="Calibri" panose="020F0502020204030204" pitchFamily="34" charset="0"/>
                          <a:cs typeface="Arial" panose="020B0604020202020204" pitchFamily="34" charset="0"/>
                        </a:rPr>
                        <a:t>rate</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bl>
          </a:graphicData>
        </a:graphic>
      </p:graphicFrame>
    </p:spTree>
    <p:extLst>
      <p:ext uri="{BB962C8B-B14F-4D97-AF65-F5344CB8AC3E}">
        <p14:creationId xmlns:p14="http://schemas.microsoft.com/office/powerpoint/2010/main" val="28662968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430306" y="113573"/>
            <a:ext cx="10394707" cy="1204240"/>
          </a:xfrm>
        </p:spPr>
        <p:txBody>
          <a:bodyPr/>
          <a:lstStyle/>
          <a:p>
            <a:pPr marL="0" indent="0">
              <a:buNone/>
            </a:pPr>
            <a:r>
              <a:rPr lang="en-US" dirty="0"/>
              <a:t> </a:t>
            </a:r>
            <a:r>
              <a:rPr lang="en-US" dirty="0">
                <a:latin typeface="Arial" panose="020B0604020202020204" pitchFamily="34" charset="0"/>
                <a:cs typeface="Arial" panose="020B0604020202020204" pitchFamily="34" charset="0"/>
              </a:rPr>
              <a:t>7. </a:t>
            </a:r>
            <a:r>
              <a:rPr lang="en-US" dirty="0" err="1" smtClean="0">
                <a:latin typeface="Arial" panose="020B0604020202020204" pitchFamily="34" charset="0"/>
                <a:cs typeface="Arial" panose="020B0604020202020204" pitchFamily="34" charset="0"/>
              </a:rPr>
              <a:t>tbl_adpost</a:t>
            </a:r>
            <a:endParaRPr lang="en-US" dirty="0">
              <a:latin typeface="Arial" panose="020B0604020202020204" pitchFamily="34" charset="0"/>
              <a:cs typeface="Arial" panose="020B0604020202020204" pitchFamily="34" charset="0"/>
            </a:endParaRPr>
          </a:p>
          <a:p>
            <a:pPr marL="0" indent="0">
              <a:buNone/>
            </a:pPr>
            <a:r>
              <a:rPr lang="en-US" dirty="0" smtClean="0">
                <a:latin typeface="Arial" panose="020B0604020202020204" pitchFamily="34" charset="0"/>
                <a:cs typeface="Arial" panose="020B0604020202020204" pitchFamily="34" charset="0"/>
              </a:rPr>
              <a:t>Primary </a:t>
            </a:r>
            <a:r>
              <a:rPr lang="en-US" dirty="0">
                <a:latin typeface="Arial" panose="020B0604020202020204" pitchFamily="34" charset="0"/>
                <a:cs typeface="Arial" panose="020B0604020202020204" pitchFamily="34" charset="0"/>
              </a:rPr>
              <a:t>key: </a:t>
            </a:r>
            <a:r>
              <a:rPr lang="en-US" dirty="0" err="1">
                <a:latin typeface="Arial" panose="020B0604020202020204" pitchFamily="34" charset="0"/>
                <a:cs typeface="Arial" panose="020B0604020202020204" pitchFamily="34" charset="0"/>
              </a:rPr>
              <a:t>Agid</a:t>
            </a:r>
            <a:endParaRPr lang="en-US" dirty="0">
              <a:latin typeface="Arial" panose="020B0604020202020204" pitchFamily="34" charset="0"/>
              <a:cs typeface="Arial" panose="020B060402020202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2952801324"/>
              </p:ext>
            </p:extLst>
          </p:nvPr>
        </p:nvGraphicFramePr>
        <p:xfrm>
          <a:off x="1658320" y="1317813"/>
          <a:ext cx="8074617" cy="3845779"/>
        </p:xfrm>
        <a:graphic>
          <a:graphicData uri="http://schemas.openxmlformats.org/drawingml/2006/table">
            <a:tbl>
              <a:tblPr firstRow="1" firstCol="1" bandRow="1">
                <a:tableStyleId>{5C22544A-7EE6-4342-B048-85BDC9FD1C3A}</a:tableStyleId>
              </a:tblPr>
              <a:tblGrid>
                <a:gridCol w="2502357"/>
                <a:gridCol w="2786130"/>
                <a:gridCol w="2786130"/>
              </a:tblGrid>
              <a:tr h="635354">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Column 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Data Type</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Descriptions</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r>
              <a:tr h="669009">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cs typeface="Arial" panose="020B0604020202020204" pitchFamily="34" charset="0"/>
                        </a:rPr>
                        <a:t>Adid</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Int</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Agency id</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r>
              <a:tr h="635354">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cs typeface="Arial" panose="020B0604020202020204" pitchFamily="34" charset="0"/>
                        </a:rPr>
                        <a:t>adgid</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Agency name</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r>
              <a:tr h="635354">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cs typeface="Arial" panose="020B0604020202020204" pitchFamily="34" charset="0"/>
                        </a:rPr>
                        <a:t>userid</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User Id</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r>
              <a:tr h="635354">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cs typeface="Arial" panose="020B0604020202020204" pitchFamily="34" charset="0"/>
                        </a:rPr>
                        <a:t>adimg</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Post</a:t>
                      </a:r>
                      <a:r>
                        <a:rPr lang="en-US" sz="1500" baseline="0" dirty="0" smtClean="0">
                          <a:effectLst/>
                          <a:latin typeface="Arial" panose="020B0604020202020204" pitchFamily="34" charset="0"/>
                          <a:cs typeface="Arial" panose="020B0604020202020204" pitchFamily="34" charset="0"/>
                        </a:rPr>
                        <a:t> </a:t>
                      </a:r>
                      <a:r>
                        <a:rPr lang="en-US" sz="1500" dirty="0" smtClean="0">
                          <a:effectLst/>
                          <a:latin typeface="Arial" panose="020B0604020202020204" pitchFamily="34" charset="0"/>
                          <a:cs typeface="Arial" panose="020B0604020202020204" pitchFamily="34" charset="0"/>
                        </a:rPr>
                        <a:t>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r>
              <a:tr h="635354">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cs typeface="Arial" panose="020B0604020202020204" pitchFamily="34" charset="0"/>
                        </a:rPr>
                        <a:t>pdate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ea typeface="Calibri" panose="020F0502020204030204" pitchFamily="34" charset="0"/>
                          <a:cs typeface="Arial" panose="020B0604020202020204" pitchFamily="34" charset="0"/>
                        </a:rPr>
                        <a:t>Post date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097" marR="68097" marT="0" marB="0"/>
                </a:tc>
              </a:tr>
            </a:tbl>
          </a:graphicData>
        </a:graphic>
      </p:graphicFrame>
    </p:spTree>
    <p:extLst>
      <p:ext uri="{BB962C8B-B14F-4D97-AF65-F5344CB8AC3E}">
        <p14:creationId xmlns:p14="http://schemas.microsoft.com/office/powerpoint/2010/main" val="2702449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0"/>
            <a:ext cx="10396882" cy="1151965"/>
          </a:xfrm>
        </p:spPr>
        <p:txBody>
          <a:bodyPr/>
          <a:lstStyle/>
          <a:p>
            <a:r>
              <a:rPr lang="en-US" dirty="0"/>
              <a:t>Contents</a:t>
            </a:r>
          </a:p>
        </p:txBody>
      </p:sp>
      <p:sp>
        <p:nvSpPr>
          <p:cNvPr id="3" name="Content Placeholder 2"/>
          <p:cNvSpPr>
            <a:spLocks noGrp="1"/>
          </p:cNvSpPr>
          <p:nvPr>
            <p:ph sz="quarter" idx="13"/>
          </p:nvPr>
        </p:nvSpPr>
        <p:spPr>
          <a:xfrm>
            <a:off x="685800" y="941294"/>
            <a:ext cx="10394707" cy="4881282"/>
          </a:xfrm>
        </p:spPr>
        <p:txBody>
          <a:bodyPr>
            <a:normAutofit fontScale="85000" lnSpcReduction="20000"/>
          </a:bodyPr>
          <a:lstStyle/>
          <a:p>
            <a:pPr marL="342900" indent="-342900">
              <a:buFont typeface="Courier New" panose="02070309020205020404" pitchFamily="49" charset="0"/>
              <a:buChar char="o"/>
            </a:pPr>
            <a:r>
              <a:rPr lang="en-US" sz="2400" b="1" dirty="0">
                <a:latin typeface="Arial" panose="020B0604020202020204" pitchFamily="34" charset="0"/>
                <a:cs typeface="Arial" panose="020B0604020202020204" pitchFamily="34" charset="0"/>
              </a:rPr>
              <a:t>Abstract</a:t>
            </a:r>
          </a:p>
          <a:p>
            <a:pPr marL="342900" indent="-342900">
              <a:buFont typeface="Courier New" panose="02070309020205020404" pitchFamily="49" charset="0"/>
              <a:buChar char="o"/>
            </a:pPr>
            <a:r>
              <a:rPr lang="en-US" sz="2400" b="1" dirty="0">
                <a:latin typeface="Arial" panose="020B0604020202020204" pitchFamily="34" charset="0"/>
                <a:cs typeface="Arial" panose="020B0604020202020204" pitchFamily="34" charset="0"/>
              </a:rPr>
              <a:t>Modules</a:t>
            </a:r>
          </a:p>
          <a:p>
            <a:pPr marL="342900" indent="-342900">
              <a:buFont typeface="Courier New" panose="02070309020205020404" pitchFamily="49" charset="0"/>
              <a:buChar char="o"/>
            </a:pPr>
            <a:r>
              <a:rPr lang="en-US" sz="2400" b="1" dirty="0">
                <a:latin typeface="Arial" panose="020B0604020202020204" pitchFamily="34" charset="0"/>
                <a:cs typeface="Arial" panose="020B0604020202020204" pitchFamily="34" charset="0"/>
              </a:rPr>
              <a:t>Familiarization with build tools</a:t>
            </a:r>
          </a:p>
          <a:p>
            <a:pPr marL="800100" indent="-222250">
              <a:buFont typeface="Wingdings" panose="05000000000000000000" pitchFamily="2" charset="2"/>
              <a:buChar char="ü"/>
            </a:pPr>
            <a:r>
              <a:rPr lang="en-US" sz="2400" b="1" cap="none" dirty="0" smtClean="0">
                <a:latin typeface="Arial" panose="020B0604020202020204" pitchFamily="34" charset="0"/>
                <a:cs typeface="Arial" panose="020B0604020202020204" pitchFamily="34" charset="0"/>
              </a:rPr>
              <a:t>NETBEANS</a:t>
            </a:r>
            <a:endParaRPr lang="en-US" sz="2400" b="1" cap="none" dirty="0">
              <a:latin typeface="Arial" panose="020B0604020202020204" pitchFamily="34" charset="0"/>
              <a:cs typeface="Arial" panose="020B0604020202020204" pitchFamily="34" charset="0"/>
            </a:endParaRPr>
          </a:p>
          <a:p>
            <a:pPr marL="800100" lvl="1" indent="-222250">
              <a:buFont typeface="Wingdings" panose="05000000000000000000" pitchFamily="2" charset="2"/>
              <a:buChar char="ü"/>
            </a:pPr>
            <a:r>
              <a:rPr lang="en-US" sz="2400" b="1" dirty="0" smtClean="0">
                <a:latin typeface="Arial" panose="020B0604020202020204" pitchFamily="34" charset="0"/>
                <a:cs typeface="Arial" panose="020B0604020202020204" pitchFamily="34" charset="0"/>
              </a:rPr>
              <a:t>GIT hub</a:t>
            </a:r>
            <a:endParaRPr lang="en-US" sz="2400" b="1" dirty="0">
              <a:latin typeface="Arial" panose="020B0604020202020204" pitchFamily="34" charset="0"/>
              <a:cs typeface="Arial" panose="020B0604020202020204" pitchFamily="34" charset="0"/>
            </a:endParaRPr>
          </a:p>
          <a:p>
            <a:pPr marL="342900" indent="-342900">
              <a:buFont typeface="Courier New" panose="02070309020205020404" pitchFamily="49" charset="0"/>
              <a:buChar char="o"/>
            </a:pPr>
            <a:r>
              <a:rPr lang="en-US" sz="2400" b="1" dirty="0" smtClean="0">
                <a:latin typeface="Arial" panose="020B0604020202020204" pitchFamily="34" charset="0"/>
                <a:cs typeface="Arial" panose="020B0604020202020204" pitchFamily="34" charset="0"/>
              </a:rPr>
              <a:t>Bugzilla</a:t>
            </a:r>
          </a:p>
          <a:p>
            <a:pPr marL="342900" indent="-342900">
              <a:buFont typeface="Courier New" panose="02070309020205020404" pitchFamily="49" charset="0"/>
              <a:buChar char="o"/>
            </a:pPr>
            <a:r>
              <a:rPr lang="en-US" sz="2400" b="1" dirty="0" smtClean="0">
                <a:latin typeface="Arial" panose="020B0604020202020204" pitchFamily="34" charset="0"/>
                <a:cs typeface="Arial" panose="020B0604020202020204" pitchFamily="34" charset="0"/>
              </a:rPr>
              <a:t>EXISTING SYSTEM</a:t>
            </a:r>
            <a:endParaRPr lang="en-US" sz="2400" b="1" dirty="0">
              <a:latin typeface="Arial" panose="020B0604020202020204" pitchFamily="34" charset="0"/>
              <a:cs typeface="Arial" panose="020B0604020202020204" pitchFamily="34" charset="0"/>
            </a:endParaRPr>
          </a:p>
          <a:p>
            <a:pPr marL="342900" indent="-342900">
              <a:buFont typeface="Courier New" panose="02070309020205020404" pitchFamily="49" charset="0"/>
              <a:buChar char="o"/>
            </a:pPr>
            <a:r>
              <a:rPr lang="en-US" sz="2400" b="1" dirty="0">
                <a:latin typeface="Arial" panose="020B0604020202020204" pitchFamily="34" charset="0"/>
                <a:cs typeface="Arial" panose="020B0604020202020204" pitchFamily="34" charset="0"/>
              </a:rPr>
              <a:t>PROPOSED SYSTEM</a:t>
            </a:r>
          </a:p>
          <a:p>
            <a:pPr marL="342900" indent="-342900">
              <a:buFont typeface="Courier New" panose="02070309020205020404" pitchFamily="49" charset="0"/>
              <a:buChar char="o"/>
            </a:pPr>
            <a:r>
              <a:rPr lang="en-US" sz="2400" b="1" dirty="0">
                <a:latin typeface="Arial" panose="020B0604020202020204" pitchFamily="34" charset="0"/>
                <a:cs typeface="Arial" panose="020B0604020202020204" pitchFamily="34" charset="0"/>
              </a:rPr>
              <a:t>Table Design</a:t>
            </a:r>
          </a:p>
          <a:p>
            <a:pPr marL="342900" indent="-342900">
              <a:buFont typeface="Courier New" panose="02070309020205020404" pitchFamily="49" charset="0"/>
              <a:buChar char="o"/>
            </a:pPr>
            <a:r>
              <a:rPr lang="en-US" sz="2400" b="1" dirty="0" smtClean="0">
                <a:latin typeface="Arial" panose="020B0604020202020204" pitchFamily="34" charset="0"/>
                <a:cs typeface="Arial" panose="020B0604020202020204" pitchFamily="34" charset="0"/>
              </a:rPr>
              <a:t>UML DIAGRAMS</a:t>
            </a:r>
            <a:endParaRPr lang="en-US" sz="2400" b="1" dirty="0">
              <a:latin typeface="Arial" panose="020B0604020202020204" pitchFamily="34" charset="0"/>
              <a:cs typeface="Arial" panose="020B0604020202020204" pitchFamily="34" charset="0"/>
            </a:endParaRPr>
          </a:p>
          <a:p>
            <a:pPr marL="342900" indent="-342900">
              <a:buFont typeface="Courier New" panose="02070309020205020404" pitchFamily="49" charset="0"/>
              <a:buChar char="o"/>
            </a:pPr>
            <a:r>
              <a:rPr lang="en-US" sz="2400" b="1" dirty="0">
                <a:latin typeface="Arial" panose="020B0604020202020204" pitchFamily="34" charset="0"/>
                <a:cs typeface="Arial" panose="020B0604020202020204" pitchFamily="34" charset="0"/>
              </a:rPr>
              <a:t>Forms</a:t>
            </a:r>
          </a:p>
          <a:p>
            <a:pPr marL="0" indent="0">
              <a:buNone/>
            </a:pPr>
            <a:endParaRPr lang="en-US" dirty="0"/>
          </a:p>
        </p:txBody>
      </p:sp>
    </p:spTree>
    <p:extLst>
      <p:ext uri="{BB962C8B-B14F-4D97-AF65-F5344CB8AC3E}">
        <p14:creationId xmlns:p14="http://schemas.microsoft.com/office/powerpoint/2010/main" val="16260439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430307" y="140467"/>
            <a:ext cx="10394707" cy="1405946"/>
          </a:xfrm>
        </p:spPr>
        <p:txBody>
          <a:bodyPr/>
          <a:lstStyle/>
          <a:p>
            <a:pPr marL="0" indent="0">
              <a:buNone/>
            </a:pPr>
            <a:r>
              <a:rPr lang="en-US" sz="1800" dirty="0">
                <a:latin typeface="Arial" panose="020B0604020202020204" pitchFamily="34" charset="0"/>
                <a:cs typeface="Arial" panose="020B0604020202020204" pitchFamily="34" charset="0"/>
              </a:rPr>
              <a:t>8. </a:t>
            </a:r>
            <a:r>
              <a:rPr lang="en-US" sz="1800" dirty="0" err="1">
                <a:latin typeface="Arial" panose="020B0604020202020204" pitchFamily="34" charset="0"/>
                <a:cs typeface="Arial" panose="020B0604020202020204" pitchFamily="34" charset="0"/>
              </a:rPr>
              <a:t>tbl_adagency</a:t>
            </a:r>
            <a:r>
              <a:rPr lang="en-US" sz="1800" dirty="0" smtClean="0">
                <a:latin typeface="Arial" panose="020B0604020202020204" pitchFamily="34" charset="0"/>
                <a:cs typeface="Arial" panose="020B0604020202020204" pitchFamily="34" charset="0"/>
              </a:rPr>
              <a:t>:</a:t>
            </a:r>
            <a:endParaRPr lang="en-US" sz="1800" dirty="0">
              <a:latin typeface="Arial" panose="020B0604020202020204" pitchFamily="34" charset="0"/>
              <a:cs typeface="Arial" panose="020B0604020202020204" pitchFamily="34" charset="0"/>
            </a:endParaRPr>
          </a:p>
          <a:p>
            <a:pPr marL="0" indent="0">
              <a:buNone/>
            </a:pPr>
            <a:r>
              <a:rPr lang="en-US" sz="1800" dirty="0" smtClean="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Primary key: Id</a:t>
            </a: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19304590"/>
              </p:ext>
            </p:extLst>
          </p:nvPr>
        </p:nvGraphicFramePr>
        <p:xfrm>
          <a:off x="1412121" y="1007392"/>
          <a:ext cx="8431078" cy="4411777"/>
        </p:xfrm>
        <a:graphic>
          <a:graphicData uri="http://schemas.openxmlformats.org/drawingml/2006/table">
            <a:tbl>
              <a:tblPr firstRow="1" firstCol="1" bandRow="1">
                <a:tableStyleId>{5C22544A-7EE6-4342-B048-85BDC9FD1C3A}</a:tableStyleId>
              </a:tblPr>
              <a:tblGrid>
                <a:gridCol w="2888603"/>
                <a:gridCol w="2633349"/>
                <a:gridCol w="2909126"/>
              </a:tblGrid>
              <a:tr h="355954">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Column 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Data Type</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Descriptions</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355954">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cs typeface="Arial" panose="020B0604020202020204" pitchFamily="34" charset="0"/>
                        </a:rPr>
                        <a:t>adagid</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Int</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Id</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355954">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Agency</a:t>
                      </a:r>
                      <a:r>
                        <a:rPr lang="en-US" sz="1500" baseline="0" dirty="0" smtClean="0">
                          <a:effectLst/>
                          <a:latin typeface="Arial" panose="020B0604020202020204" pitchFamily="34" charset="0"/>
                          <a:cs typeface="Arial" panose="020B0604020202020204" pitchFamily="34" charset="0"/>
                        </a:rPr>
                        <a:t> </a:t>
                      </a:r>
                      <a:r>
                        <a:rPr lang="en-US" sz="1500" dirty="0" smtClean="0">
                          <a:effectLst/>
                          <a:latin typeface="Arial" panose="020B0604020202020204" pitchFamily="34" charset="0"/>
                          <a:cs typeface="Arial" panose="020B0604020202020204" pitchFamily="34" charset="0"/>
                        </a:rPr>
                        <a:t>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355954">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ea typeface="+mn-ea"/>
                          <a:cs typeface="Arial" panose="020B0604020202020204" pitchFamily="34" charset="0"/>
                        </a:rPr>
                        <a:t>regid</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1500" dirty="0" smtClean="0">
                          <a:effectLst/>
                          <a:latin typeface="Arial" panose="020B0604020202020204" pitchFamily="34" charset="0"/>
                          <a:cs typeface="Arial" panose="020B0604020202020204" pitchFamily="34" charset="0"/>
                        </a:rPr>
                        <a:t>Int</a:t>
                      </a:r>
                      <a:endParaRPr lang="en-US" sz="1500" dirty="0" smtClean="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Registration id</a:t>
                      </a:r>
                    </a:p>
                  </a:txBody>
                  <a:tcPr marL="68580" marR="68580" marT="0" marB="0"/>
                </a:tc>
              </a:tr>
              <a:tr h="355954">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ea typeface="+mn-ea"/>
                          <a:cs typeface="Arial" panose="020B0604020202020204" pitchFamily="34" charset="0"/>
                        </a:rPr>
                        <a:t>Accno</a:t>
                      </a:r>
                      <a:endParaRPr lang="en-US" sz="1500" dirty="0" smtClean="0">
                        <a:effectLst/>
                        <a:latin typeface="Arial" panose="020B0604020202020204" pitchFamily="34" charset="0"/>
                        <a:ea typeface="+mn-ea"/>
                        <a:cs typeface="Arial" panose="020B0604020202020204" pitchFamily="34" charset="0"/>
                      </a:endParaRPr>
                    </a:p>
                  </a:txBody>
                  <a:tcPr marL="68580" marR="68580" marT="0" marB="0"/>
                </a:tc>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1500" dirty="0" smtClean="0">
                          <a:effectLst/>
                          <a:latin typeface="Arial" panose="020B0604020202020204" pitchFamily="34" charset="0"/>
                          <a:cs typeface="Arial" panose="020B0604020202020204" pitchFamily="34" charset="0"/>
                        </a:rPr>
                        <a:t>Int</a:t>
                      </a:r>
                      <a:endParaRPr lang="en-US" sz="1500" dirty="0" smtClean="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Account number</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355954">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cs typeface="Arial" panose="020B0604020202020204" pitchFamily="34" charset="0"/>
                        </a:rPr>
                        <a:t>ownername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a:effectLst/>
                          <a:latin typeface="Arial" panose="020B0604020202020204" pitchFamily="34" charset="0"/>
                          <a:cs typeface="Arial" panose="020B0604020202020204" pitchFamily="34" charset="0"/>
                        </a:rPr>
                        <a:t>Varchar(50)</a:t>
                      </a:r>
                      <a:endParaRPr lang="en-US" sz="15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Owner 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355954">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cs typeface="Arial" panose="020B0604020202020204" pitchFamily="34" charset="0"/>
                        </a:rPr>
                        <a:t>bankname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a:effectLst/>
                          <a:latin typeface="Arial" panose="020B0604020202020204" pitchFamily="34" charset="0"/>
                          <a:cs typeface="Arial" panose="020B0604020202020204" pitchFamily="34" charset="0"/>
                        </a:rPr>
                        <a:t>Varchar(50)</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Bank name</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355954">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address</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Varchar(50)</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address</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355954">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Password</a:t>
                      </a: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Varchar(50)</a:t>
                      </a:r>
                      <a:endParaRPr lang="en-US" sz="15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password</a:t>
                      </a:r>
                    </a:p>
                  </a:txBody>
                  <a:tcPr marL="68580" marR="68580" marT="0" marB="0"/>
                </a:tc>
              </a:tr>
              <a:tr h="355954">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email</a:t>
                      </a:r>
                    </a:p>
                  </a:txBody>
                  <a:tcPr marL="68580" marR="68580" marT="0" marB="0"/>
                </a:tc>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1500" dirty="0" smtClean="0">
                          <a:effectLst/>
                          <a:latin typeface="Arial" panose="020B0604020202020204" pitchFamily="34" charset="0"/>
                          <a:cs typeface="Arial" panose="020B0604020202020204" pitchFamily="34" charset="0"/>
                        </a:rPr>
                        <a:t>Varchar(50)</a:t>
                      </a:r>
                      <a:endParaRPr lang="en-US" sz="1500" dirty="0" smtClean="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email</a:t>
                      </a:r>
                    </a:p>
                  </a:txBody>
                  <a:tcPr marL="68580" marR="68580" marT="0" marB="0"/>
                </a:tc>
              </a:tr>
              <a:tr h="355954">
                <a:tc>
                  <a:txBody>
                    <a:bodyPr/>
                    <a:lstStyle/>
                    <a:p>
                      <a:pPr marL="0" marR="0" algn="just">
                        <a:lnSpc>
                          <a:spcPct val="150000"/>
                        </a:lnSpc>
                        <a:spcBef>
                          <a:spcPts val="0"/>
                        </a:spcBef>
                        <a:spcAft>
                          <a:spcPts val="0"/>
                        </a:spcAft>
                      </a:pPr>
                      <a:r>
                        <a:rPr lang="en-US" sz="1500" dirty="0" err="1" smtClean="0">
                          <a:effectLst/>
                          <a:latin typeface="Arial" panose="020B0604020202020204" pitchFamily="34" charset="0"/>
                          <a:cs typeface="Arial" panose="020B0604020202020204" pitchFamily="34" charset="0"/>
                        </a:rPr>
                        <a:t>phno</a:t>
                      </a:r>
                      <a:endParaRPr lang="en-US" sz="1500" dirty="0" smtClean="0">
                        <a:effectLst/>
                        <a:latin typeface="Arial" panose="020B0604020202020204" pitchFamily="34" charset="0"/>
                        <a:cs typeface="Arial" panose="020B0604020202020204" pitchFamily="34" charset="0"/>
                      </a:endParaRPr>
                    </a:p>
                  </a:txBody>
                  <a:tcPr marL="68580" marR="68580" marT="0" marB="0"/>
                </a:tc>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1500" dirty="0" smtClean="0">
                          <a:effectLst/>
                          <a:latin typeface="Arial" panose="020B0604020202020204" pitchFamily="34" charset="0"/>
                          <a:cs typeface="Arial" panose="020B0604020202020204" pitchFamily="34" charset="0"/>
                        </a:rPr>
                        <a:t>Varchar(50)</a:t>
                      </a:r>
                      <a:endParaRPr lang="en-US" sz="1500" dirty="0" smtClean="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Phone</a:t>
                      </a:r>
                      <a:r>
                        <a:rPr lang="en-US" sz="1500" baseline="0" dirty="0" smtClean="0">
                          <a:effectLst/>
                          <a:latin typeface="Arial" panose="020B0604020202020204" pitchFamily="34" charset="0"/>
                          <a:cs typeface="Arial" panose="020B0604020202020204" pitchFamily="34" charset="0"/>
                        </a:rPr>
                        <a:t> number</a:t>
                      </a:r>
                      <a:endParaRPr lang="en-US" sz="1500" dirty="0" smtClean="0">
                        <a:effectLst/>
                        <a:latin typeface="Arial" panose="020B0604020202020204" pitchFamily="34" charset="0"/>
                        <a:cs typeface="Arial" panose="020B0604020202020204" pitchFamily="34" charset="0"/>
                      </a:endParaRPr>
                    </a:p>
                  </a:txBody>
                  <a:tcPr marL="68580" marR="68580" marT="0" marB="0"/>
                </a:tc>
              </a:tr>
              <a:tr h="496283">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balance</a:t>
                      </a:r>
                    </a:p>
                  </a:txBody>
                  <a:tcPr marL="68580" marR="68580" marT="0" marB="0"/>
                </a:tc>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1500" dirty="0" smtClean="0">
                          <a:effectLst/>
                          <a:latin typeface="Arial" panose="020B0604020202020204" pitchFamily="34" charset="0"/>
                          <a:cs typeface="Arial" panose="020B0604020202020204" pitchFamily="34" charset="0"/>
                        </a:rPr>
                        <a:t>Int</a:t>
                      </a:r>
                      <a:endParaRPr lang="en-US" sz="1500" dirty="0" smtClean="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500" dirty="0" smtClean="0">
                          <a:effectLst/>
                          <a:latin typeface="Arial" panose="020B0604020202020204" pitchFamily="34" charset="0"/>
                          <a:cs typeface="Arial" panose="020B0604020202020204" pitchFamily="34" charset="0"/>
                        </a:rPr>
                        <a:t>Balance amount</a:t>
                      </a:r>
                    </a:p>
                  </a:txBody>
                  <a:tcPr marL="68580" marR="68580" marT="0" marB="0"/>
                </a:tc>
              </a:tr>
            </a:tbl>
          </a:graphicData>
        </a:graphic>
      </p:graphicFrame>
    </p:spTree>
    <p:extLst>
      <p:ext uri="{BB962C8B-B14F-4D97-AF65-F5344CB8AC3E}">
        <p14:creationId xmlns:p14="http://schemas.microsoft.com/office/powerpoint/2010/main" val="12060645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242047" y="261491"/>
            <a:ext cx="10394707" cy="1190792"/>
          </a:xfrm>
        </p:spPr>
        <p:txBody>
          <a:bodyPr/>
          <a:lstStyle/>
          <a:p>
            <a:pPr marL="0" indent="0">
              <a:buNone/>
            </a:pPr>
            <a:r>
              <a:rPr lang="en-US" dirty="0">
                <a:latin typeface="Arial" panose="020B0604020202020204" pitchFamily="34" charset="0"/>
                <a:cs typeface="Arial" panose="020B0604020202020204" pitchFamily="34" charset="0"/>
              </a:rPr>
              <a:t>9 . </a:t>
            </a:r>
            <a:r>
              <a:rPr lang="en-US" dirty="0" err="1" smtClean="0">
                <a:latin typeface="Arial" panose="020B0604020202020204" pitchFamily="34" charset="0"/>
                <a:cs typeface="Arial" panose="020B0604020202020204" pitchFamily="34" charset="0"/>
              </a:rPr>
              <a:t>tbl_booking</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Primary key: Id</a:t>
            </a: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116646798"/>
              </p:ext>
            </p:extLst>
          </p:nvPr>
        </p:nvGraphicFramePr>
        <p:xfrm>
          <a:off x="1224366" y="1452282"/>
          <a:ext cx="7594169" cy="3285120"/>
        </p:xfrm>
        <a:graphic>
          <a:graphicData uri="http://schemas.openxmlformats.org/drawingml/2006/table">
            <a:tbl>
              <a:tblPr firstRow="1" firstCol="1" bandRow="1">
                <a:tableStyleId>{5C22544A-7EE6-4342-B048-85BDC9FD1C3A}</a:tableStyleId>
              </a:tblPr>
              <a:tblGrid>
                <a:gridCol w="2601866"/>
                <a:gridCol w="2371950"/>
                <a:gridCol w="2620353"/>
              </a:tblGrid>
              <a:tr h="547520">
                <a:tc>
                  <a:txBody>
                    <a:bodyPr/>
                    <a:lstStyle/>
                    <a:p>
                      <a:pPr marL="0" marR="0" algn="just">
                        <a:lnSpc>
                          <a:spcPct val="150000"/>
                        </a:lnSpc>
                        <a:spcBef>
                          <a:spcPts val="0"/>
                        </a:spcBef>
                        <a:spcAft>
                          <a:spcPts val="0"/>
                        </a:spcAft>
                      </a:pPr>
                      <a:r>
                        <a:rPr lang="en-US" sz="1600" dirty="0">
                          <a:effectLst/>
                          <a:latin typeface="Arial" panose="020B0604020202020204" pitchFamily="34" charset="0"/>
                          <a:cs typeface="Arial" panose="020B0604020202020204" pitchFamily="34" charset="0"/>
                        </a:rPr>
                        <a:t>Column Name</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Data Type</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Descriptions</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547520">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Id</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dirty="0">
                          <a:effectLst/>
                          <a:latin typeface="Arial" panose="020B0604020202020204" pitchFamily="34" charset="0"/>
                          <a:cs typeface="Arial" panose="020B0604020202020204" pitchFamily="34" charset="0"/>
                        </a:rPr>
                        <a:t>Int</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Transaction id</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547520">
                <a:tc>
                  <a:txBody>
                    <a:bodyPr/>
                    <a:lstStyle/>
                    <a:p>
                      <a:pPr marL="0" marR="0" algn="just">
                        <a:lnSpc>
                          <a:spcPct val="150000"/>
                        </a:lnSpc>
                        <a:spcBef>
                          <a:spcPts val="0"/>
                        </a:spcBef>
                        <a:spcAft>
                          <a:spcPts val="0"/>
                        </a:spcAft>
                      </a:pPr>
                      <a:r>
                        <a:rPr lang="en-US" sz="1600" dirty="0" err="1" smtClean="0">
                          <a:effectLst/>
                          <a:latin typeface="Arial" panose="020B0604020202020204" pitchFamily="34" charset="0"/>
                          <a:cs typeface="Arial" panose="020B0604020202020204" pitchFamily="34" charset="0"/>
                        </a:rPr>
                        <a:t>adagid</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dirty="0" smtClean="0">
                          <a:effectLst/>
                          <a:latin typeface="Arial" panose="020B0604020202020204" pitchFamily="34" charset="0"/>
                          <a:cs typeface="Arial" panose="020B0604020202020204" pitchFamily="34" charset="0"/>
                        </a:rPr>
                        <a:t>Int</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From user</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547520">
                <a:tc>
                  <a:txBody>
                    <a:bodyPr/>
                    <a:lstStyle/>
                    <a:p>
                      <a:pPr marL="0" marR="0" algn="just">
                        <a:lnSpc>
                          <a:spcPct val="150000"/>
                        </a:lnSpc>
                        <a:spcBef>
                          <a:spcPts val="0"/>
                        </a:spcBef>
                        <a:spcAft>
                          <a:spcPts val="0"/>
                        </a:spcAft>
                      </a:pPr>
                      <a:r>
                        <a:rPr lang="en-US" sz="1600" dirty="0" err="1" smtClean="0">
                          <a:effectLst/>
                          <a:latin typeface="Arial" panose="020B0604020202020204" pitchFamily="34" charset="0"/>
                          <a:cs typeface="Arial" panose="020B0604020202020204" pitchFamily="34" charset="0"/>
                        </a:rPr>
                        <a:t>userid</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dirty="0" smtClean="0">
                          <a:effectLst/>
                          <a:latin typeface="Arial" panose="020B0604020202020204" pitchFamily="34" charset="0"/>
                          <a:cs typeface="Arial" panose="020B0604020202020204" pitchFamily="34" charset="0"/>
                        </a:rPr>
                        <a:t>Int</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To user</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547520">
                <a:tc>
                  <a:txBody>
                    <a:bodyPr/>
                    <a:lstStyle/>
                    <a:p>
                      <a:pPr marL="0" marR="0" algn="just">
                        <a:lnSpc>
                          <a:spcPct val="150000"/>
                        </a:lnSpc>
                        <a:spcBef>
                          <a:spcPts val="0"/>
                        </a:spcBef>
                        <a:spcAft>
                          <a:spcPts val="0"/>
                        </a:spcAft>
                      </a:pPr>
                      <a:r>
                        <a:rPr lang="en-US" sz="1600" dirty="0" smtClean="0">
                          <a:effectLst/>
                          <a:latin typeface="Arial" panose="020B0604020202020204" pitchFamily="34" charset="0"/>
                          <a:cs typeface="Arial" panose="020B0604020202020204" pitchFamily="34" charset="0"/>
                        </a:rPr>
                        <a:t>date</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Varchar(50)</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a:effectLst/>
                          <a:latin typeface="Arial" panose="020B0604020202020204" pitchFamily="34" charset="0"/>
                          <a:cs typeface="Arial" panose="020B0604020202020204" pitchFamily="34" charset="0"/>
                        </a:rPr>
                        <a:t>Phone number</a:t>
                      </a:r>
                      <a:endParaRPr lang="en-US" sz="16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r h="547520">
                <a:tc>
                  <a:txBody>
                    <a:bodyPr/>
                    <a:lstStyle/>
                    <a:p>
                      <a:pPr marL="0" marR="0" algn="just">
                        <a:lnSpc>
                          <a:spcPct val="150000"/>
                        </a:lnSpc>
                        <a:spcBef>
                          <a:spcPts val="0"/>
                        </a:spcBef>
                        <a:spcAft>
                          <a:spcPts val="0"/>
                        </a:spcAft>
                      </a:pPr>
                      <a:r>
                        <a:rPr lang="en-US" sz="1600" dirty="0" smtClean="0">
                          <a:effectLst/>
                          <a:latin typeface="Arial" panose="020B0604020202020204" pitchFamily="34" charset="0"/>
                          <a:cs typeface="Arial" panose="020B0604020202020204" pitchFamily="34" charset="0"/>
                        </a:rPr>
                        <a:t>status</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dirty="0" smtClean="0">
                          <a:effectLst/>
                          <a:latin typeface="Arial" panose="020B0604020202020204" pitchFamily="34" charset="0"/>
                          <a:cs typeface="Arial" panose="020B0604020202020204" pitchFamily="34" charset="0"/>
                        </a:rPr>
                        <a:t>Int</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just">
                        <a:lnSpc>
                          <a:spcPct val="150000"/>
                        </a:lnSpc>
                        <a:spcBef>
                          <a:spcPts val="0"/>
                        </a:spcBef>
                        <a:spcAft>
                          <a:spcPts val="0"/>
                        </a:spcAft>
                      </a:pPr>
                      <a:r>
                        <a:rPr lang="en-US" sz="1600" dirty="0">
                          <a:effectLst/>
                          <a:latin typeface="Arial" panose="020B0604020202020204" pitchFamily="34" charset="0"/>
                          <a:cs typeface="Arial" panose="020B0604020202020204" pitchFamily="34" charset="0"/>
                        </a:rPr>
                        <a:t>Account number</a:t>
                      </a:r>
                      <a:endParaRPr lang="en-US" sz="16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r>
            </a:tbl>
          </a:graphicData>
        </a:graphic>
      </p:graphicFrame>
    </p:spTree>
    <p:extLst>
      <p:ext uri="{BB962C8B-B14F-4D97-AF65-F5344CB8AC3E}">
        <p14:creationId xmlns:p14="http://schemas.microsoft.com/office/powerpoint/2010/main" val="22198376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097741"/>
            <a:ext cx="10396882" cy="1151965"/>
          </a:xfrm>
        </p:spPr>
        <p:txBody>
          <a:bodyPr/>
          <a:lstStyle/>
          <a:p>
            <a:r>
              <a:rPr lang="en-US" dirty="0" smtClean="0"/>
              <a:t>Use case diagram</a:t>
            </a:r>
            <a:endParaRPr lang="en-US"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5465207" y="107577"/>
            <a:ext cx="5962650" cy="5467350"/>
          </a:xfrm>
          <a:prstGeom prst="rect">
            <a:avLst/>
          </a:prstGeom>
          <a:noFill/>
          <a:ln>
            <a:noFill/>
          </a:ln>
        </p:spPr>
      </p:pic>
    </p:spTree>
    <p:extLst>
      <p:ext uri="{BB962C8B-B14F-4D97-AF65-F5344CB8AC3E}">
        <p14:creationId xmlns:p14="http://schemas.microsoft.com/office/powerpoint/2010/main" val="4453988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625" y="0"/>
            <a:ext cx="10396882" cy="1151965"/>
          </a:xfrm>
        </p:spPr>
        <p:txBody>
          <a:bodyPr/>
          <a:lstStyle/>
          <a:p>
            <a:r>
              <a:rPr lang="en-US" dirty="0" smtClean="0"/>
              <a:t>Activity diagram</a:t>
            </a:r>
            <a:endParaRPr lang="en-US" dirty="0"/>
          </a:p>
        </p:txBody>
      </p:sp>
      <p:sp>
        <p:nvSpPr>
          <p:cNvPr id="3" name="Content Placeholder 2"/>
          <p:cNvSpPr>
            <a:spLocks noGrp="1"/>
          </p:cNvSpPr>
          <p:nvPr>
            <p:ph sz="quarter" idx="13"/>
          </p:nvPr>
        </p:nvSpPr>
        <p:spPr>
          <a:xfrm>
            <a:off x="685800" y="946533"/>
            <a:ext cx="10394707" cy="599122"/>
          </a:xfrm>
        </p:spPr>
        <p:txBody>
          <a:bodyPr>
            <a:normAutofit/>
          </a:bodyPr>
          <a:lstStyle/>
          <a:p>
            <a:pPr marL="0" indent="0">
              <a:buNone/>
            </a:pPr>
            <a:r>
              <a:rPr lang="en-US" sz="2500" b="1"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ADMIN</a:t>
            </a:r>
            <a:endParaRPr lang="en-US" sz="25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5" name="Picture 4"/>
          <p:cNvPicPr>
            <a:picLocks noChangeAspect="1"/>
          </p:cNvPicPr>
          <p:nvPr/>
        </p:nvPicPr>
        <p:blipFill>
          <a:blip r:embed="rId2"/>
          <a:stretch>
            <a:fillRect/>
          </a:stretch>
        </p:blipFill>
        <p:spPr>
          <a:xfrm>
            <a:off x="6205121" y="0"/>
            <a:ext cx="4568910" cy="6858000"/>
          </a:xfrm>
          <a:prstGeom prst="rect">
            <a:avLst/>
          </a:prstGeom>
        </p:spPr>
      </p:pic>
    </p:spTree>
    <p:extLst>
      <p:ext uri="{BB962C8B-B14F-4D97-AF65-F5344CB8AC3E}">
        <p14:creationId xmlns:p14="http://schemas.microsoft.com/office/powerpoint/2010/main" val="9241153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416859" y="1"/>
            <a:ext cx="10394707" cy="685800"/>
          </a:xfrm>
        </p:spPr>
        <p:txBody>
          <a:bodyPr>
            <a:normAutofit/>
          </a:bodyPr>
          <a:lstStyle/>
          <a:p>
            <a:pPr marL="0" indent="0">
              <a:buNone/>
            </a:pPr>
            <a:r>
              <a:rPr lang="en-US" b="1" dirty="0" smtClean="0">
                <a:latin typeface="Arial" panose="020B0604020202020204" pitchFamily="34" charset="0"/>
                <a:cs typeface="Arial" panose="020B0604020202020204" pitchFamily="34" charset="0"/>
              </a:rPr>
              <a:t>ADVERTISEMENT AGENCY</a:t>
            </a:r>
            <a:endParaRPr lang="en-US" b="1"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stretch>
            <a:fillRect/>
          </a:stretch>
        </p:blipFill>
        <p:spPr>
          <a:xfrm>
            <a:off x="4011096" y="0"/>
            <a:ext cx="5845598" cy="6410163"/>
          </a:xfrm>
          <a:prstGeom prst="rect">
            <a:avLst/>
          </a:prstGeom>
        </p:spPr>
      </p:pic>
    </p:spTree>
    <p:extLst>
      <p:ext uri="{BB962C8B-B14F-4D97-AF65-F5344CB8AC3E}">
        <p14:creationId xmlns:p14="http://schemas.microsoft.com/office/powerpoint/2010/main" val="20083487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201706" y="0"/>
            <a:ext cx="10394707" cy="753035"/>
          </a:xfrm>
        </p:spPr>
        <p:txBody>
          <a:bodyPr>
            <a:normAutofit/>
          </a:bodyPr>
          <a:lstStyle/>
          <a:p>
            <a:pPr marL="0" indent="0">
              <a:buNone/>
            </a:pPr>
            <a:r>
              <a:rPr lang="en-US" sz="2500" b="1" dirty="0" smtClean="0">
                <a:latin typeface="Arial" panose="020B0604020202020204" pitchFamily="34" charset="0"/>
                <a:cs typeface="Arial" panose="020B0604020202020204" pitchFamily="34" charset="0"/>
              </a:rPr>
              <a:t>User</a:t>
            </a:r>
            <a:endParaRPr lang="en-US" sz="2500" b="1"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stretch>
            <a:fillRect/>
          </a:stretch>
        </p:blipFill>
        <p:spPr>
          <a:xfrm>
            <a:off x="3280191" y="0"/>
            <a:ext cx="5847246" cy="6387353"/>
          </a:xfrm>
          <a:prstGeom prst="rect">
            <a:avLst/>
          </a:prstGeom>
        </p:spPr>
      </p:pic>
    </p:spTree>
    <p:extLst>
      <p:ext uri="{BB962C8B-B14F-4D97-AF65-F5344CB8AC3E}">
        <p14:creationId xmlns:p14="http://schemas.microsoft.com/office/powerpoint/2010/main" val="34950581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882" cy="4464424"/>
          </a:xfrm>
        </p:spPr>
        <p:txBody>
          <a:bodyPr/>
          <a:lstStyle/>
          <a:p>
            <a:r>
              <a:rPr lang="en-US" dirty="0" smtClean="0"/>
              <a:t>FORMS</a:t>
            </a:r>
            <a:endParaRPr lang="en-US" dirty="0"/>
          </a:p>
        </p:txBody>
      </p:sp>
    </p:spTree>
    <p:extLst>
      <p:ext uri="{BB962C8B-B14F-4D97-AF65-F5344CB8AC3E}">
        <p14:creationId xmlns:p14="http://schemas.microsoft.com/office/powerpoint/2010/main" val="222115801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39589"/>
            <a:ext cx="12192000" cy="6118412"/>
          </a:xfrm>
          <a:prstGeom prst="rect">
            <a:avLst/>
          </a:prstGeom>
        </p:spPr>
      </p:pic>
      <p:sp>
        <p:nvSpPr>
          <p:cNvPr id="4" name="Content Placeholder 3"/>
          <p:cNvSpPr>
            <a:spLocks noGrp="1"/>
          </p:cNvSpPr>
          <p:nvPr>
            <p:ph sz="quarter" idx="13"/>
          </p:nvPr>
        </p:nvSpPr>
        <p:spPr>
          <a:xfrm>
            <a:off x="4249271" y="224118"/>
            <a:ext cx="3106269" cy="367553"/>
          </a:xfrm>
        </p:spPr>
        <p:txBody>
          <a:bodyPr>
            <a:noAutofit/>
          </a:bodyPr>
          <a:lstStyle/>
          <a:p>
            <a:pPr marL="0" indent="0">
              <a:buNone/>
            </a:pPr>
            <a:r>
              <a:rPr lang="en-US" sz="2500" b="1" dirty="0" smtClean="0">
                <a:latin typeface="Arial" panose="020B0604020202020204" pitchFamily="34" charset="0"/>
                <a:cs typeface="Arial" panose="020B0604020202020204" pitchFamily="34" charset="0"/>
              </a:rPr>
              <a:t>Login Page</a:t>
            </a:r>
            <a:endParaRPr lang="en-US" sz="25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0795005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06824"/>
            <a:ext cx="12192000" cy="5647763"/>
          </a:xfrm>
          <a:prstGeom prst="rect">
            <a:avLst/>
          </a:prstGeom>
        </p:spPr>
      </p:pic>
      <p:sp>
        <p:nvSpPr>
          <p:cNvPr id="4" name="Content Placeholder 3"/>
          <p:cNvSpPr>
            <a:spLocks noGrp="1"/>
          </p:cNvSpPr>
          <p:nvPr>
            <p:ph sz="quarter" idx="13"/>
          </p:nvPr>
        </p:nvSpPr>
        <p:spPr>
          <a:xfrm>
            <a:off x="898646" y="167362"/>
            <a:ext cx="10394707" cy="370522"/>
          </a:xfrm>
        </p:spPr>
        <p:txBody>
          <a:bodyPr>
            <a:noAutofit/>
          </a:bodyPr>
          <a:lstStyle/>
          <a:p>
            <a:pPr marL="0" indent="0" algn="ctr">
              <a:buNone/>
            </a:pPr>
            <a:r>
              <a:rPr lang="en-US" sz="2500" b="1" dirty="0" smtClean="0">
                <a:latin typeface="Arial" panose="020B0604020202020204" pitchFamily="34" charset="0"/>
                <a:cs typeface="Arial" panose="020B0604020202020204" pitchFamily="34" charset="0"/>
              </a:rPr>
              <a:t>User PAGE</a:t>
            </a:r>
            <a:endParaRPr lang="en-US" sz="25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5007438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484094"/>
            <a:ext cx="12192000" cy="6373905"/>
          </a:xfrm>
          <a:prstGeom prst="rect">
            <a:avLst/>
          </a:prstGeom>
        </p:spPr>
      </p:pic>
      <p:sp>
        <p:nvSpPr>
          <p:cNvPr id="4" name="Content Placeholder 3"/>
          <p:cNvSpPr>
            <a:spLocks noGrp="1"/>
          </p:cNvSpPr>
          <p:nvPr>
            <p:ph sz="quarter" idx="13"/>
          </p:nvPr>
        </p:nvSpPr>
        <p:spPr>
          <a:xfrm>
            <a:off x="497542" y="0"/>
            <a:ext cx="10394707" cy="537882"/>
          </a:xfrm>
        </p:spPr>
        <p:txBody>
          <a:bodyPr/>
          <a:lstStyle/>
          <a:p>
            <a:pPr marL="0" indent="0" algn="ctr">
              <a:buNone/>
            </a:pPr>
            <a:r>
              <a:rPr lang="en-US" b="1" dirty="0" smtClean="0">
                <a:latin typeface="Arial" panose="020B0604020202020204" pitchFamily="34" charset="0"/>
                <a:cs typeface="Arial" panose="020B0604020202020204" pitchFamily="34" charset="0"/>
              </a:rPr>
              <a:t>Post comments and rating the contents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072905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5858"/>
            <a:ext cx="10396882" cy="1151965"/>
          </a:xfrm>
        </p:spPr>
        <p:txBody>
          <a:bodyPr/>
          <a:lstStyle/>
          <a:p>
            <a:r>
              <a:rPr lang="en-US" dirty="0" smtClean="0"/>
              <a:t>abstract</a:t>
            </a:r>
            <a:endParaRPr lang="en-US" dirty="0"/>
          </a:p>
        </p:txBody>
      </p:sp>
      <p:sp>
        <p:nvSpPr>
          <p:cNvPr id="3" name="Content Placeholder 2"/>
          <p:cNvSpPr>
            <a:spLocks noGrp="1"/>
          </p:cNvSpPr>
          <p:nvPr>
            <p:ph sz="quarter" idx="13"/>
          </p:nvPr>
        </p:nvSpPr>
        <p:spPr>
          <a:xfrm>
            <a:off x="685800" y="1116107"/>
            <a:ext cx="10394707" cy="4867836"/>
          </a:xfrm>
        </p:spPr>
        <p:txBody>
          <a:bodyPr>
            <a:normAutofit/>
          </a:bodyPr>
          <a:lstStyle/>
          <a:p>
            <a:r>
              <a:rPr lang="en-US" cap="none" dirty="0" smtClean="0">
                <a:latin typeface="Arial" panose="020B0604020202020204" pitchFamily="34" charset="0"/>
                <a:cs typeface="Arial" panose="020B0604020202020204" pitchFamily="34" charset="0"/>
              </a:rPr>
              <a:t>Content rating system is meant for the ordinary users to rate the videos and contents posted by different persons.</a:t>
            </a:r>
          </a:p>
          <a:p>
            <a:r>
              <a:rPr lang="en-US" cap="none" dirty="0" smtClean="0">
                <a:latin typeface="Arial" panose="020B0604020202020204" pitchFamily="34" charset="0"/>
                <a:cs typeface="Arial" panose="020B0604020202020204" pitchFamily="34" charset="0"/>
              </a:rPr>
              <a:t> User can search different category wise videos, photos and contents to read and gain information about various subjects and thereby user can increase their knowledge.</a:t>
            </a:r>
          </a:p>
          <a:p>
            <a:r>
              <a:rPr lang="en-US" cap="none" dirty="0" smtClean="0">
                <a:latin typeface="Arial" panose="020B0604020202020204" pitchFamily="34" charset="0"/>
                <a:cs typeface="Arial" panose="020B0604020202020204" pitchFamily="34" charset="0"/>
              </a:rPr>
              <a:t> Another main feature of this project is to post advertisements of their content and there by users can earn money.</a:t>
            </a:r>
          </a:p>
          <a:p>
            <a:pPr marL="0" indent="0">
              <a:buNone/>
            </a:pPr>
            <a:endParaRPr lang="en-US" cap="none" dirty="0" smtClean="0">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305006194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457200"/>
            <a:ext cx="12192000" cy="6400800"/>
          </a:xfrm>
          <a:prstGeom prst="rect">
            <a:avLst/>
          </a:prstGeom>
        </p:spPr>
      </p:pic>
      <p:sp>
        <p:nvSpPr>
          <p:cNvPr id="4" name="Content Placeholder 3"/>
          <p:cNvSpPr>
            <a:spLocks noGrp="1"/>
          </p:cNvSpPr>
          <p:nvPr>
            <p:ph sz="quarter" idx="13"/>
          </p:nvPr>
        </p:nvSpPr>
        <p:spPr>
          <a:xfrm>
            <a:off x="632012" y="0"/>
            <a:ext cx="10394707" cy="585675"/>
          </a:xfrm>
        </p:spPr>
        <p:txBody>
          <a:bodyPr/>
          <a:lstStyle/>
          <a:p>
            <a:pPr marL="0" indent="0" algn="ctr">
              <a:buNone/>
            </a:pPr>
            <a:r>
              <a:rPr lang="en-US" b="1" dirty="0" smtClean="0">
                <a:latin typeface="Arial" panose="020B0604020202020204" pitchFamily="34" charset="0"/>
                <a:cs typeface="Arial" panose="020B0604020202020204" pitchFamily="34" charset="0"/>
              </a:rPr>
              <a:t>Request FROM THE ADVERTISEMENT AGENCY</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9439472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4434"/>
            <a:ext cx="12192000" cy="6333565"/>
          </a:xfrm>
          <a:prstGeom prst="rect">
            <a:avLst/>
          </a:prstGeom>
        </p:spPr>
      </p:pic>
      <p:sp>
        <p:nvSpPr>
          <p:cNvPr id="4" name="Content Placeholder 3"/>
          <p:cNvSpPr>
            <a:spLocks noGrp="1"/>
          </p:cNvSpPr>
          <p:nvPr>
            <p:ph sz="quarter" idx="13"/>
          </p:nvPr>
        </p:nvSpPr>
        <p:spPr>
          <a:xfrm>
            <a:off x="349623" y="0"/>
            <a:ext cx="10394707" cy="572228"/>
          </a:xfrm>
        </p:spPr>
        <p:txBody>
          <a:bodyPr/>
          <a:lstStyle/>
          <a:p>
            <a:pPr marL="0" indent="0" algn="ctr">
              <a:buNone/>
            </a:pPr>
            <a:r>
              <a:rPr lang="en-US" b="1" dirty="0" smtClean="0">
                <a:latin typeface="Arial" panose="020B0604020202020204" pitchFamily="34" charset="0"/>
                <a:cs typeface="Arial" panose="020B0604020202020204" pitchFamily="34" charset="0"/>
              </a:rPr>
              <a:t>VIEW RATINGS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124428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87506"/>
            <a:ext cx="11994776" cy="5970494"/>
          </a:xfrm>
          <a:prstGeom prst="rect">
            <a:avLst/>
          </a:prstGeom>
        </p:spPr>
      </p:pic>
      <p:sp>
        <p:nvSpPr>
          <p:cNvPr id="4" name="Content Placeholder 3"/>
          <p:cNvSpPr>
            <a:spLocks noGrp="1"/>
          </p:cNvSpPr>
          <p:nvPr>
            <p:ph sz="quarter" idx="13"/>
          </p:nvPr>
        </p:nvSpPr>
        <p:spPr>
          <a:xfrm>
            <a:off x="376518" y="100125"/>
            <a:ext cx="10394707" cy="787381"/>
          </a:xfrm>
        </p:spPr>
        <p:txBody>
          <a:bodyPr>
            <a:normAutofit/>
          </a:bodyPr>
          <a:lstStyle/>
          <a:p>
            <a:pPr marL="0" indent="0" algn="ctr">
              <a:buNone/>
            </a:pPr>
            <a:r>
              <a:rPr lang="en-US" sz="2500" b="1" dirty="0" smtClean="0">
                <a:latin typeface="Arial" panose="020B0604020202020204" pitchFamily="34" charset="0"/>
                <a:cs typeface="Arial" panose="020B0604020202020204" pitchFamily="34" charset="0"/>
              </a:rPr>
              <a:t>ADVERTISEMENT </a:t>
            </a:r>
            <a:r>
              <a:rPr lang="en-US" sz="2500" b="1" dirty="0" smtClean="0">
                <a:latin typeface="Arial" panose="020B0604020202020204" pitchFamily="34" charset="0"/>
                <a:cs typeface="Arial" panose="020B0604020202020204" pitchFamily="34" charset="0"/>
              </a:rPr>
              <a:t>AGENCY </a:t>
            </a:r>
            <a:endParaRPr lang="en-US" sz="25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4443038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58906"/>
            <a:ext cx="12192000" cy="6199093"/>
          </a:xfrm>
          <a:prstGeom prst="rect">
            <a:avLst/>
          </a:prstGeom>
        </p:spPr>
      </p:pic>
      <p:sp>
        <p:nvSpPr>
          <p:cNvPr id="4" name="Content Placeholder 3"/>
          <p:cNvSpPr>
            <a:spLocks noGrp="1"/>
          </p:cNvSpPr>
          <p:nvPr>
            <p:ph sz="quarter" idx="13"/>
          </p:nvPr>
        </p:nvSpPr>
        <p:spPr>
          <a:xfrm>
            <a:off x="1331259" y="0"/>
            <a:ext cx="10394707" cy="679804"/>
          </a:xfrm>
        </p:spPr>
        <p:txBody>
          <a:bodyPr/>
          <a:lstStyle/>
          <a:p>
            <a:pPr marL="0" indent="0" algn="ctr">
              <a:buNone/>
            </a:pPr>
            <a:r>
              <a:rPr lang="en-US" b="1" dirty="0" smtClean="0">
                <a:latin typeface="Arial" panose="020B0604020202020204" pitchFamily="34" charset="0"/>
                <a:cs typeface="Arial" panose="020B0604020202020204" pitchFamily="34" charset="0"/>
              </a:rPr>
              <a:t>POST ADVERTISEMENT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383740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558780"/>
            <a:ext cx="12192000" cy="6299220"/>
          </a:xfrm>
          <a:prstGeom prst="rect">
            <a:avLst/>
          </a:prstGeom>
        </p:spPr>
      </p:pic>
      <p:sp>
        <p:nvSpPr>
          <p:cNvPr id="4" name="Content Placeholder 3"/>
          <p:cNvSpPr>
            <a:spLocks noGrp="1"/>
          </p:cNvSpPr>
          <p:nvPr>
            <p:ph sz="quarter" idx="13"/>
          </p:nvPr>
        </p:nvSpPr>
        <p:spPr>
          <a:xfrm>
            <a:off x="1021976" y="0"/>
            <a:ext cx="10394707" cy="558780"/>
          </a:xfrm>
        </p:spPr>
        <p:txBody>
          <a:bodyPr/>
          <a:lstStyle/>
          <a:p>
            <a:pPr marL="0" indent="0" algn="ctr">
              <a:buNone/>
            </a:pPr>
            <a:r>
              <a:rPr lang="en-US" b="1" dirty="0" smtClean="0">
                <a:latin typeface="Arial" panose="020B0604020202020204" pitchFamily="34" charset="0"/>
                <a:cs typeface="Arial" panose="020B0604020202020204" pitchFamily="34" charset="0"/>
              </a:rPr>
              <a:t>PAYMENT FOR USERS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960251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4434"/>
            <a:ext cx="12192000" cy="6333565"/>
          </a:xfrm>
          <a:prstGeom prst="rect">
            <a:avLst/>
          </a:prstGeom>
        </p:spPr>
      </p:pic>
      <p:sp>
        <p:nvSpPr>
          <p:cNvPr id="4" name="Content Placeholder 3"/>
          <p:cNvSpPr>
            <a:spLocks noGrp="1"/>
          </p:cNvSpPr>
          <p:nvPr>
            <p:ph sz="quarter" idx="13"/>
          </p:nvPr>
        </p:nvSpPr>
        <p:spPr>
          <a:xfrm>
            <a:off x="349623" y="0"/>
            <a:ext cx="10394707" cy="572228"/>
          </a:xfrm>
        </p:spPr>
        <p:txBody>
          <a:bodyPr/>
          <a:lstStyle/>
          <a:p>
            <a:pPr marL="0" indent="0" algn="ctr">
              <a:buNone/>
            </a:pPr>
            <a:r>
              <a:rPr lang="en-US" b="1" dirty="0" smtClean="0">
                <a:latin typeface="Arial" panose="020B0604020202020204" pitchFamily="34" charset="0"/>
                <a:cs typeface="Arial" panose="020B0604020202020204" pitchFamily="34" charset="0"/>
              </a:rPr>
              <a:t>VIEW RATINGS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7161239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484094"/>
            <a:ext cx="12192000" cy="6373905"/>
          </a:xfrm>
          <a:prstGeom prst="rect">
            <a:avLst/>
          </a:prstGeom>
        </p:spPr>
      </p:pic>
      <p:sp>
        <p:nvSpPr>
          <p:cNvPr id="4" name="Content Placeholder 3"/>
          <p:cNvSpPr>
            <a:spLocks noGrp="1"/>
          </p:cNvSpPr>
          <p:nvPr>
            <p:ph sz="quarter" idx="13"/>
          </p:nvPr>
        </p:nvSpPr>
        <p:spPr>
          <a:xfrm>
            <a:off x="497542" y="0"/>
            <a:ext cx="10394707" cy="537882"/>
          </a:xfrm>
        </p:spPr>
        <p:txBody>
          <a:bodyPr/>
          <a:lstStyle/>
          <a:p>
            <a:pPr marL="0" indent="0" algn="ctr">
              <a:buNone/>
            </a:pPr>
            <a:r>
              <a:rPr lang="en-US" b="1" dirty="0" smtClean="0">
                <a:latin typeface="Arial" panose="020B0604020202020204" pitchFamily="34" charset="0"/>
                <a:cs typeface="Arial" panose="020B0604020202020204" pitchFamily="34" charset="0"/>
              </a:rPr>
              <a:t>Post comments and rating the contents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56852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833718"/>
            <a:ext cx="12192000" cy="5995707"/>
          </a:xfrm>
          <a:prstGeom prst="rect">
            <a:avLst/>
          </a:prstGeom>
        </p:spPr>
      </p:pic>
      <p:sp>
        <p:nvSpPr>
          <p:cNvPr id="4" name="Content Placeholder 3"/>
          <p:cNvSpPr>
            <a:spLocks noGrp="1"/>
          </p:cNvSpPr>
          <p:nvPr>
            <p:ph sz="quarter" idx="13"/>
          </p:nvPr>
        </p:nvSpPr>
        <p:spPr>
          <a:xfrm>
            <a:off x="645459" y="1"/>
            <a:ext cx="10394707" cy="833718"/>
          </a:xfrm>
        </p:spPr>
        <p:txBody>
          <a:bodyPr>
            <a:normAutofit/>
          </a:bodyPr>
          <a:lstStyle/>
          <a:p>
            <a:pPr marL="0" indent="0" algn="ctr">
              <a:buNone/>
            </a:pPr>
            <a:r>
              <a:rPr lang="en-US" sz="2500" b="1" dirty="0" smtClean="0">
                <a:latin typeface="Arial" panose="020B0604020202020204" pitchFamily="34" charset="0"/>
                <a:cs typeface="Arial" panose="020B0604020202020204" pitchFamily="34" charset="0"/>
              </a:rPr>
              <a:t>Admin                     </a:t>
            </a:r>
            <a:endParaRPr lang="en-US" sz="25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308190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524434"/>
            <a:ext cx="12192000" cy="6295465"/>
          </a:xfrm>
          <a:prstGeom prst="rect">
            <a:avLst/>
          </a:prstGeom>
        </p:spPr>
      </p:pic>
      <p:sp>
        <p:nvSpPr>
          <p:cNvPr id="4" name="Content Placeholder 3"/>
          <p:cNvSpPr>
            <a:spLocks noGrp="1"/>
          </p:cNvSpPr>
          <p:nvPr>
            <p:ph sz="quarter" idx="13"/>
          </p:nvPr>
        </p:nvSpPr>
        <p:spPr>
          <a:xfrm>
            <a:off x="699247" y="0"/>
            <a:ext cx="10394707" cy="626016"/>
          </a:xfrm>
        </p:spPr>
        <p:txBody>
          <a:bodyPr/>
          <a:lstStyle/>
          <a:p>
            <a:pPr marL="0" indent="0" algn="ctr">
              <a:buNone/>
            </a:pPr>
            <a:r>
              <a:rPr lang="en-US" b="1" dirty="0" smtClean="0">
                <a:latin typeface="Arial" panose="020B0604020202020204" pitchFamily="34" charset="0"/>
                <a:cs typeface="Arial" panose="020B0604020202020204" pitchFamily="34" charset="0"/>
              </a:rPr>
              <a:t>REMOVE VIDEOS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564487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605118"/>
            <a:ext cx="12192000" cy="6252882"/>
          </a:xfrm>
          <a:prstGeom prst="rect">
            <a:avLst/>
          </a:prstGeom>
        </p:spPr>
      </p:pic>
      <p:sp>
        <p:nvSpPr>
          <p:cNvPr id="3" name="Content Placeholder 3"/>
          <p:cNvSpPr txBox="1">
            <a:spLocks/>
          </p:cNvSpPr>
          <p:nvPr/>
        </p:nvSpPr>
        <p:spPr>
          <a:xfrm>
            <a:off x="699247" y="0"/>
            <a:ext cx="10394707" cy="626016"/>
          </a:xfrm>
          <a:prstGeom prst="rect">
            <a:avLst/>
          </a:prstGeom>
        </p:spPr>
        <p:txBody>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lgn="ctr">
              <a:buFont typeface="Arial" panose="020B0604020202020204" pitchFamily="34" charset="0"/>
              <a:buNone/>
            </a:pPr>
            <a:r>
              <a:rPr lang="en-US" b="1" dirty="0" smtClean="0">
                <a:latin typeface="Arial" panose="020B0604020202020204" pitchFamily="34" charset="0"/>
                <a:cs typeface="Arial" panose="020B0604020202020204" pitchFamily="34" charset="0"/>
              </a:rPr>
              <a:t>VIEW COMPLAINTS</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025497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625" y="94129"/>
            <a:ext cx="10396882" cy="1151965"/>
          </a:xfrm>
        </p:spPr>
        <p:txBody>
          <a:bodyPr/>
          <a:lstStyle/>
          <a:p>
            <a:r>
              <a:rPr lang="en-US" dirty="0" smtClean="0"/>
              <a:t>Module description</a:t>
            </a:r>
            <a:endParaRPr lang="en-US" dirty="0"/>
          </a:p>
        </p:txBody>
      </p:sp>
      <p:sp>
        <p:nvSpPr>
          <p:cNvPr id="3" name="Content Placeholder 2"/>
          <p:cNvSpPr>
            <a:spLocks noGrp="1"/>
          </p:cNvSpPr>
          <p:nvPr>
            <p:ph sz="quarter" idx="13"/>
          </p:nvPr>
        </p:nvSpPr>
        <p:spPr>
          <a:xfrm>
            <a:off x="685800" y="1246094"/>
            <a:ext cx="10394707" cy="5351928"/>
          </a:xfrm>
        </p:spPr>
        <p:txBody>
          <a:bodyPr>
            <a:normAutofit fontScale="92500" lnSpcReduction="20000"/>
          </a:bodyPr>
          <a:lstStyle/>
          <a:p>
            <a:pPr marL="0" lvl="0" indent="0">
              <a:buNone/>
            </a:pPr>
            <a:r>
              <a:rPr lang="en-US" sz="2400" b="1" cap="none" dirty="0" smtClean="0">
                <a:latin typeface="Arial" panose="020B0604020202020204" pitchFamily="34" charset="0"/>
                <a:cs typeface="Arial" panose="020B0604020202020204" pitchFamily="34" charset="0"/>
              </a:rPr>
              <a:t>1. ADMIN:    </a:t>
            </a:r>
            <a:r>
              <a:rPr lang="en-US" cap="none" dirty="0" smtClean="0">
                <a:latin typeface="Arial" panose="020B0604020202020204" pitchFamily="34" charset="0"/>
                <a:cs typeface="Arial" panose="020B0604020202020204" pitchFamily="34" charset="0"/>
              </a:rPr>
              <a:t>Admin manages site and has the full power to add or remove the user.</a:t>
            </a:r>
          </a:p>
          <a:p>
            <a:pPr lvl="0"/>
            <a:r>
              <a:rPr lang="en-US" cap="none" dirty="0" smtClean="0">
                <a:latin typeface="Arial" panose="020B0604020202020204" pitchFamily="34" charset="0"/>
                <a:cs typeface="Arial" panose="020B0604020202020204" pitchFamily="34" charset="0"/>
              </a:rPr>
              <a:t>Manage posted content</a:t>
            </a:r>
          </a:p>
          <a:p>
            <a:pPr lvl="0"/>
            <a:r>
              <a:rPr lang="en-US" cap="none" dirty="0" smtClean="0">
                <a:latin typeface="Arial" panose="020B0604020202020204" pitchFamily="34" charset="0"/>
                <a:cs typeface="Arial" panose="020B0604020202020204" pitchFamily="34" charset="0"/>
              </a:rPr>
              <a:t>View comments</a:t>
            </a:r>
          </a:p>
          <a:p>
            <a:pPr lvl="0"/>
            <a:r>
              <a:rPr lang="en-US" cap="none" dirty="0" smtClean="0">
                <a:latin typeface="Arial" panose="020B0604020202020204" pitchFamily="34" charset="0"/>
                <a:cs typeface="Arial" panose="020B0604020202020204" pitchFamily="34" charset="0"/>
              </a:rPr>
              <a:t>View ratings</a:t>
            </a:r>
          </a:p>
          <a:p>
            <a:pPr lvl="0"/>
            <a:r>
              <a:rPr lang="en-US" cap="none" dirty="0" smtClean="0">
                <a:latin typeface="Arial" panose="020B0604020202020204" pitchFamily="34" charset="0"/>
                <a:cs typeface="Arial" panose="020B0604020202020204" pitchFamily="34" charset="0"/>
              </a:rPr>
              <a:t>Manage Category</a:t>
            </a:r>
          </a:p>
          <a:p>
            <a:pPr marL="0" lvl="0" indent="0">
              <a:buNone/>
            </a:pPr>
            <a:r>
              <a:rPr lang="en-US" sz="2600" b="1" cap="none" dirty="0" smtClean="0">
                <a:latin typeface="Arial" panose="020B0604020202020204" pitchFamily="34" charset="0"/>
                <a:cs typeface="Arial" panose="020B0604020202020204" pitchFamily="34" charset="0"/>
              </a:rPr>
              <a:t>2. ADVERTISEMENT </a:t>
            </a:r>
            <a:r>
              <a:rPr lang="en-US" sz="2600" b="1" cap="none" dirty="0">
                <a:latin typeface="Arial" panose="020B0604020202020204" pitchFamily="34" charset="0"/>
                <a:cs typeface="Arial" panose="020B0604020202020204" pitchFamily="34" charset="0"/>
              </a:rPr>
              <a:t>AGENCY:</a:t>
            </a:r>
          </a:p>
          <a:p>
            <a:r>
              <a:rPr lang="en-US" cap="none" dirty="0">
                <a:latin typeface="Arial" panose="020B0604020202020204" pitchFamily="34" charset="0"/>
                <a:cs typeface="Arial" panose="020B0604020202020204" pitchFamily="34" charset="0"/>
              </a:rPr>
              <a:t>View posted contents </a:t>
            </a:r>
            <a:endParaRPr lang="en-US" cap="none" dirty="0" smtClean="0">
              <a:latin typeface="Arial" panose="020B0604020202020204" pitchFamily="34" charset="0"/>
              <a:cs typeface="Arial" panose="020B0604020202020204" pitchFamily="34" charset="0"/>
            </a:endParaRPr>
          </a:p>
          <a:p>
            <a:r>
              <a:rPr lang="en-US" cap="none" dirty="0" smtClean="0">
                <a:latin typeface="Arial" panose="020B0604020202020204" pitchFamily="34" charset="0"/>
                <a:cs typeface="Arial" panose="020B0604020202020204" pitchFamily="34" charset="0"/>
              </a:rPr>
              <a:t>Rate posted contents</a:t>
            </a:r>
          </a:p>
          <a:p>
            <a:r>
              <a:rPr lang="en-US" cap="none" dirty="0" smtClean="0">
                <a:latin typeface="Arial" panose="020B0604020202020204" pitchFamily="34" charset="0"/>
                <a:cs typeface="Arial" panose="020B0604020202020204" pitchFamily="34" charset="0"/>
              </a:rPr>
              <a:t>Post </a:t>
            </a:r>
            <a:r>
              <a:rPr lang="en-US" cap="none" dirty="0">
                <a:latin typeface="Arial" panose="020B0604020202020204" pitchFamily="34" charset="0"/>
                <a:cs typeface="Arial" panose="020B0604020202020204" pitchFamily="34" charset="0"/>
              </a:rPr>
              <a:t>advertisement for </a:t>
            </a:r>
            <a:r>
              <a:rPr lang="en-US" cap="none" dirty="0" smtClean="0">
                <a:latin typeface="Arial" panose="020B0604020202020204" pitchFamily="34" charset="0"/>
                <a:cs typeface="Arial" panose="020B0604020202020204" pitchFamily="34" charset="0"/>
              </a:rPr>
              <a:t>cash</a:t>
            </a:r>
            <a:endParaRPr lang="en-US" cap="none" dirty="0">
              <a:latin typeface="Arial" panose="020B0604020202020204" pitchFamily="34" charset="0"/>
              <a:cs typeface="Arial" panose="020B0604020202020204" pitchFamily="34" charset="0"/>
            </a:endParaRPr>
          </a:p>
          <a:p>
            <a:pPr lvl="0"/>
            <a:r>
              <a:rPr lang="en-US" cap="none" dirty="0" smtClean="0">
                <a:latin typeface="Arial" panose="020B0604020202020204" pitchFamily="34" charset="0"/>
                <a:cs typeface="Arial" panose="020B0604020202020204" pitchFamily="34" charset="0"/>
              </a:rPr>
              <a:t>View ratings</a:t>
            </a:r>
          </a:p>
          <a:p>
            <a:pPr marL="0" lvl="0" indent="0">
              <a:buNone/>
            </a:pPr>
            <a:endParaRPr lang="en-US" cap="none" dirty="0" smtClean="0">
              <a:latin typeface="Arial" panose="020B0604020202020204" pitchFamily="34" charset="0"/>
              <a:cs typeface="Arial" panose="020B0604020202020204" pitchFamily="34" charset="0"/>
            </a:endParaRPr>
          </a:p>
          <a:p>
            <a:pPr marL="0" indent="0">
              <a:buNone/>
            </a:pPr>
            <a:r>
              <a:rPr lang="en-US" sz="2400" b="1" cap="none" dirty="0" smtClean="0">
                <a:latin typeface="Arial" panose="020B0604020202020204" pitchFamily="34" charset="0"/>
                <a:cs typeface="Arial" panose="020B0604020202020204" pitchFamily="34" charset="0"/>
              </a:rPr>
              <a:t> </a:t>
            </a:r>
            <a:endParaRPr lang="en-US" dirty="0"/>
          </a:p>
          <a:p>
            <a:endParaRPr lang="en-US" dirty="0"/>
          </a:p>
        </p:txBody>
      </p:sp>
    </p:spTree>
    <p:extLst>
      <p:ext uri="{BB962C8B-B14F-4D97-AF65-F5344CB8AC3E}">
        <p14:creationId xmlns:p14="http://schemas.microsoft.com/office/powerpoint/2010/main" val="117342278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882" cy="4128247"/>
          </a:xfrm>
        </p:spPr>
        <p:txBody>
          <a:bodyPr/>
          <a:lstStyle/>
          <a:p>
            <a:r>
              <a:rPr lang="en-US" dirty="0" smtClean="0"/>
              <a:t>THANK YOU</a:t>
            </a:r>
            <a:endParaRPr lang="en-US" dirty="0"/>
          </a:p>
        </p:txBody>
      </p:sp>
    </p:spTree>
    <p:extLst>
      <p:ext uri="{BB962C8B-B14F-4D97-AF65-F5344CB8AC3E}">
        <p14:creationId xmlns:p14="http://schemas.microsoft.com/office/powerpoint/2010/main" val="22062600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161365"/>
            <a:ext cx="10394707" cy="5374585"/>
          </a:xfrm>
        </p:spPr>
        <p:txBody>
          <a:bodyPr>
            <a:normAutofit/>
          </a:bodyPr>
          <a:lstStyle/>
          <a:p>
            <a:pPr marL="0" lvl="0" indent="0">
              <a:buNone/>
            </a:pPr>
            <a:r>
              <a:rPr lang="en-US" sz="2600" b="1" cap="none" dirty="0" smtClean="0">
                <a:latin typeface="Arial" panose="020B0604020202020204" pitchFamily="34" charset="0"/>
                <a:cs typeface="Arial" panose="020B0604020202020204" pitchFamily="34" charset="0"/>
              </a:rPr>
              <a:t>3. USER: </a:t>
            </a:r>
          </a:p>
          <a:p>
            <a:pPr marL="0" lvl="0" indent="0">
              <a:buNone/>
            </a:pPr>
            <a:endParaRPr lang="en-US" sz="2600" b="1" cap="none" dirty="0">
              <a:latin typeface="Arial" panose="020B0604020202020204" pitchFamily="34" charset="0"/>
              <a:cs typeface="Arial" panose="020B0604020202020204" pitchFamily="34" charset="0"/>
            </a:endParaRPr>
          </a:p>
          <a:p>
            <a:r>
              <a:rPr lang="en-US" cap="none" dirty="0" smtClean="0">
                <a:latin typeface="Arial" panose="020B0604020202020204" pitchFamily="34" charset="0"/>
                <a:cs typeface="Arial" panose="020B0604020202020204" pitchFamily="34" charset="0"/>
              </a:rPr>
              <a:t>Post videos</a:t>
            </a:r>
          </a:p>
          <a:p>
            <a:pPr lvl="0"/>
            <a:r>
              <a:rPr lang="en-US" cap="none" dirty="0" smtClean="0">
                <a:latin typeface="Arial" panose="020B0604020202020204" pitchFamily="34" charset="0"/>
                <a:cs typeface="Arial" panose="020B0604020202020204" pitchFamily="34" charset="0"/>
              </a:rPr>
              <a:t>Post photos</a:t>
            </a:r>
          </a:p>
          <a:p>
            <a:pPr lvl="0"/>
            <a:r>
              <a:rPr lang="en-US" cap="none" dirty="0" smtClean="0">
                <a:latin typeface="Arial" panose="020B0604020202020204" pitchFamily="34" charset="0"/>
                <a:cs typeface="Arial" panose="020B0604020202020204" pitchFamily="34" charset="0"/>
              </a:rPr>
              <a:t>Post Articles</a:t>
            </a:r>
          </a:p>
          <a:p>
            <a:pPr lvl="0"/>
            <a:r>
              <a:rPr lang="en-US" cap="none" dirty="0" smtClean="0">
                <a:latin typeface="Arial" panose="020B0604020202020204" pitchFamily="34" charset="0"/>
                <a:cs typeface="Arial" panose="020B0604020202020204" pitchFamily="34" charset="0"/>
              </a:rPr>
              <a:t>View posted contents</a:t>
            </a:r>
          </a:p>
          <a:p>
            <a:pPr lvl="0"/>
            <a:r>
              <a:rPr lang="en-US" cap="none" dirty="0" smtClean="0">
                <a:latin typeface="Arial" panose="020B0604020202020204" pitchFamily="34" charset="0"/>
                <a:cs typeface="Arial" panose="020B0604020202020204" pitchFamily="34" charset="0"/>
              </a:rPr>
              <a:t>Rate posted </a:t>
            </a:r>
            <a:r>
              <a:rPr lang="en-US" cap="none" dirty="0" smtClean="0">
                <a:latin typeface="Arial" panose="020B0604020202020204" pitchFamily="34" charset="0"/>
                <a:cs typeface="Arial" panose="020B0604020202020204" pitchFamily="34" charset="0"/>
              </a:rPr>
              <a:t>contents</a:t>
            </a:r>
          </a:p>
          <a:p>
            <a:pPr lvl="0"/>
            <a:r>
              <a:rPr lang="en-US" cap="none" dirty="0" smtClean="0">
                <a:latin typeface="Arial" panose="020B0604020202020204" pitchFamily="34" charset="0"/>
                <a:cs typeface="Arial" panose="020B0604020202020204" pitchFamily="34" charset="0"/>
              </a:rPr>
              <a:t>Post complaints/feedback</a:t>
            </a:r>
            <a:endParaRPr lang="en-US" cap="none" dirty="0" smtClean="0">
              <a:latin typeface="Arial" panose="020B0604020202020204" pitchFamily="34" charset="0"/>
              <a:cs typeface="Arial" panose="020B0604020202020204" pitchFamily="34" charset="0"/>
            </a:endParaRPr>
          </a:p>
          <a:p>
            <a:pPr marL="0" lvl="0" indent="0">
              <a:buNone/>
            </a:pPr>
            <a:endParaRPr lang="en-US"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893221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554" y="215153"/>
            <a:ext cx="11833413" cy="1151965"/>
          </a:xfrm>
        </p:spPr>
        <p:txBody>
          <a:bodyPr>
            <a:normAutofit fontScale="90000"/>
          </a:bodyPr>
          <a:lstStyle/>
          <a:p>
            <a:r>
              <a:rPr lang="en-US" b="1" dirty="0">
                <a:latin typeface="Arial" panose="020B0604020202020204" pitchFamily="34" charset="0"/>
                <a:cs typeface="Arial" panose="020B0604020202020204" pitchFamily="34" charset="0"/>
              </a:rPr>
              <a:t>Familiarization with build tools</a:t>
            </a:r>
            <a:br>
              <a:rPr lang="en-US" b="1" dirty="0">
                <a:latin typeface="Arial" panose="020B0604020202020204" pitchFamily="34" charset="0"/>
                <a:cs typeface="Arial" panose="020B0604020202020204" pitchFamily="34" charset="0"/>
              </a:rPr>
            </a:br>
            <a:endParaRPr lang="en-US" dirty="0"/>
          </a:p>
        </p:txBody>
      </p:sp>
      <p:sp>
        <p:nvSpPr>
          <p:cNvPr id="3" name="Content Placeholder 2"/>
          <p:cNvSpPr>
            <a:spLocks noGrp="1"/>
          </p:cNvSpPr>
          <p:nvPr>
            <p:ph sz="quarter" idx="13"/>
          </p:nvPr>
        </p:nvSpPr>
        <p:spPr>
          <a:xfrm>
            <a:off x="685798" y="1035424"/>
            <a:ext cx="10394707" cy="4531657"/>
          </a:xfrm>
        </p:spPr>
        <p:txBody>
          <a:bodyPr/>
          <a:lstStyle/>
          <a:p>
            <a:pPr marL="0" indent="0">
              <a:buNone/>
            </a:pPr>
            <a:endParaRPr lang="en-US" cap="none" dirty="0" smtClean="0">
              <a:latin typeface="Arial" panose="020B0604020202020204" pitchFamily="34" charset="0"/>
              <a:cs typeface="Arial" panose="020B0604020202020204" pitchFamily="34" charset="0"/>
            </a:endParaRPr>
          </a:p>
          <a:p>
            <a:pPr marL="0" indent="0">
              <a:buNone/>
            </a:pPr>
            <a:r>
              <a:rPr lang="en-US" cap="none" dirty="0" smtClean="0">
                <a:latin typeface="Arial" panose="020B0604020202020204" pitchFamily="34" charset="0"/>
                <a:cs typeface="Arial" panose="020B0604020202020204" pitchFamily="34" charset="0"/>
              </a:rPr>
              <a:t>The building tools are :</a:t>
            </a:r>
          </a:p>
          <a:p>
            <a:pPr marL="860425" indent="-174625"/>
            <a:r>
              <a:rPr lang="en-US" cap="none" dirty="0" smtClean="0">
                <a:latin typeface="Arial" panose="020B0604020202020204" pitchFamily="34" charset="0"/>
                <a:cs typeface="Arial" panose="020B0604020202020204" pitchFamily="34" charset="0"/>
              </a:rPr>
              <a:t>Net beans</a:t>
            </a:r>
          </a:p>
          <a:p>
            <a:pPr marL="860425" indent="-174625"/>
            <a:r>
              <a:rPr lang="en-US" cap="none" dirty="0" smtClean="0">
                <a:latin typeface="Arial" panose="020B0604020202020204" pitchFamily="34" charset="0"/>
                <a:cs typeface="Arial" panose="020B0604020202020204" pitchFamily="34" charset="0"/>
              </a:rPr>
              <a:t>GIT hub</a:t>
            </a:r>
          </a:p>
          <a:p>
            <a:pPr marL="685800" indent="0">
              <a:buNone/>
            </a:pPr>
            <a:endParaRPr lang="en-US" cap="none" dirty="0" smtClean="0">
              <a:latin typeface="Arial" panose="020B0604020202020204" pitchFamily="34" charset="0"/>
              <a:cs typeface="Arial" panose="020B0604020202020204" pitchFamily="34" charset="0"/>
            </a:endParaRPr>
          </a:p>
          <a:p>
            <a:pPr marL="685800" indent="0">
              <a:buNone/>
            </a:pPr>
            <a:r>
              <a:rPr lang="en-US" cap="none" dirty="0" smtClean="0">
                <a:latin typeface="Arial" panose="020B0604020202020204" pitchFamily="34" charset="0"/>
                <a:cs typeface="Arial" panose="020B0604020202020204" pitchFamily="34" charset="0"/>
              </a:rPr>
              <a:t>The JAVA community is provided a few option including  NetBeans and the long time font runner the eclipse IDE. The eclipse has lost some of its market share over the years to intel.</a:t>
            </a:r>
          </a:p>
          <a:p>
            <a:pPr marL="685800" indent="0">
              <a:buNone/>
            </a:pPr>
            <a:endParaRPr lang="en-US" cap="none" dirty="0" smtClean="0">
              <a:latin typeface="Arial" panose="020B0604020202020204" pitchFamily="34" charset="0"/>
              <a:cs typeface="Arial" panose="020B0604020202020204" pitchFamily="34" charset="0"/>
            </a:endParaRPr>
          </a:p>
          <a:p>
            <a:pPr marL="0" indent="0">
              <a:buNone/>
            </a:pPr>
            <a:endParaRPr lang="en-US" dirty="0"/>
          </a:p>
        </p:txBody>
      </p:sp>
    </p:spTree>
    <p:extLst>
      <p:ext uri="{BB962C8B-B14F-4D97-AF65-F5344CB8AC3E}">
        <p14:creationId xmlns:p14="http://schemas.microsoft.com/office/powerpoint/2010/main" val="34321818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147918"/>
            <a:ext cx="10394707" cy="5419164"/>
          </a:xfrm>
        </p:spPr>
        <p:txBody>
          <a:bodyPr>
            <a:normAutofit fontScale="92500"/>
          </a:bodyPr>
          <a:lstStyle/>
          <a:p>
            <a:pPr marL="0" indent="0">
              <a:buNone/>
            </a:pPr>
            <a:r>
              <a:rPr lang="en-US" sz="2200" b="1" cap="none" dirty="0" smtClean="0">
                <a:latin typeface="Arial" panose="020B0604020202020204" pitchFamily="34" charset="0"/>
                <a:cs typeface="Arial" panose="020B0604020202020204" pitchFamily="34" charset="0"/>
              </a:rPr>
              <a:t>1. NetBeans</a:t>
            </a:r>
            <a:r>
              <a:rPr lang="en-US" b="1" cap="none" dirty="0" smtClean="0">
                <a:latin typeface="Arial" panose="020B0604020202020204" pitchFamily="34" charset="0"/>
                <a:cs typeface="Arial" panose="020B0604020202020204" pitchFamily="34" charset="0"/>
              </a:rPr>
              <a:t/>
            </a:r>
            <a:br>
              <a:rPr lang="en-US" b="1" cap="none" dirty="0" smtClean="0">
                <a:latin typeface="Arial" panose="020B0604020202020204" pitchFamily="34" charset="0"/>
                <a:cs typeface="Arial" panose="020B0604020202020204" pitchFamily="34" charset="0"/>
              </a:rPr>
            </a:br>
            <a:endParaRPr lang="en-US" cap="none" dirty="0">
              <a:latin typeface="Arial" panose="020B0604020202020204" pitchFamily="34" charset="0"/>
              <a:cs typeface="Arial" panose="020B0604020202020204" pitchFamily="34" charset="0"/>
            </a:endParaRPr>
          </a:p>
          <a:p>
            <a:r>
              <a:rPr lang="en-US" cap="none" dirty="0" smtClean="0">
                <a:latin typeface="Arial" panose="020B0604020202020204" pitchFamily="34" charset="0"/>
                <a:cs typeface="Arial" panose="020B0604020202020204" pitchFamily="34" charset="0"/>
              </a:rPr>
              <a:t>NetBeans is just an IDE.</a:t>
            </a:r>
          </a:p>
          <a:p>
            <a:r>
              <a:rPr lang="en-US" cap="none" dirty="0" smtClean="0">
                <a:latin typeface="Arial" panose="020B0604020202020204" pitchFamily="34" charset="0"/>
                <a:cs typeface="Arial" panose="020B0604020202020204" pitchFamily="34" charset="0"/>
              </a:rPr>
              <a:t> They are entire platform net beans describe itself as an IDE that lets you quickly and easily develop java desktop, mobile and web application as well as HTML5 application with HTML.</a:t>
            </a:r>
          </a:p>
          <a:p>
            <a:r>
              <a:rPr lang="en-US" cap="none" dirty="0" smtClean="0">
                <a:latin typeface="Arial" panose="020B0604020202020204" pitchFamily="34" charset="0"/>
                <a:cs typeface="Arial" panose="020B0604020202020204" pitchFamily="34" charset="0"/>
              </a:rPr>
              <a:t>It’s a great tool for large scale projects and makes it easier to bring on new  developer because its structure is visible.</a:t>
            </a:r>
          </a:p>
          <a:p>
            <a:r>
              <a:rPr lang="en-US" cap="none" dirty="0" smtClean="0">
                <a:latin typeface="Arial" panose="020B0604020202020204" pitchFamily="34" charset="0"/>
                <a:cs typeface="Arial" panose="020B0604020202020204" pitchFamily="34" charset="0"/>
              </a:rPr>
              <a:t>Net beans is module driven-everything in net beans happen via modules, which power and extends all its functionalities. </a:t>
            </a:r>
          </a:p>
          <a:p>
            <a:r>
              <a:rPr lang="en-US" cap="none" dirty="0" smtClean="0">
                <a:latin typeface="Arial" panose="020B0604020202020204" pitchFamily="34" charset="0"/>
                <a:cs typeface="Arial" panose="020B0604020202020204" pitchFamily="34" charset="0"/>
              </a:rPr>
              <a:t>They are reusable.</a:t>
            </a:r>
          </a:p>
          <a:p>
            <a:r>
              <a:rPr lang="en-US" cap="none" dirty="0" smtClean="0">
                <a:latin typeface="Arial" panose="020B0604020202020204" pitchFamily="34" charset="0"/>
                <a:cs typeface="Arial" panose="020B0604020202020204" pitchFamily="34" charset="0"/>
              </a:rPr>
              <a:t>It is excellent for converting to JAVA8. </a:t>
            </a:r>
            <a:br>
              <a:rPr lang="en-US" cap="none" dirty="0" smtClean="0">
                <a:latin typeface="Arial" panose="020B0604020202020204" pitchFamily="34" charset="0"/>
                <a:cs typeface="Arial" panose="020B0604020202020204" pitchFamily="34" charset="0"/>
              </a:rPr>
            </a:br>
            <a:r>
              <a:rPr lang="en-US" cap="none" dirty="0" smtClean="0">
                <a:latin typeface="Arial" panose="020B0604020202020204" pitchFamily="34" charset="0"/>
                <a:cs typeface="Arial" panose="020B0604020202020204" pitchFamily="34" charset="0"/>
              </a:rPr>
              <a:t/>
            </a:r>
            <a:br>
              <a:rPr lang="en-US" cap="none" dirty="0" smtClean="0">
                <a:latin typeface="Arial" panose="020B0604020202020204" pitchFamily="34" charset="0"/>
                <a:cs typeface="Arial" panose="020B0604020202020204" pitchFamily="34" charset="0"/>
              </a:rPr>
            </a:br>
            <a:endParaRPr lang="en-US"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975236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161366"/>
            <a:ext cx="10394707" cy="5836022"/>
          </a:xfrm>
        </p:spPr>
        <p:txBody>
          <a:bodyPr>
            <a:noAutofit/>
          </a:bodyPr>
          <a:lstStyle/>
          <a:p>
            <a:pPr marL="0" indent="0">
              <a:buNone/>
            </a:pPr>
            <a:r>
              <a:rPr lang="en-US" b="1" cap="none" dirty="0" smtClean="0">
                <a:latin typeface="Arial" panose="020B0604020202020204" pitchFamily="34" charset="0"/>
                <a:cs typeface="Arial" panose="020B0604020202020204" pitchFamily="34" charset="0"/>
              </a:rPr>
              <a:t>2. Git hub</a:t>
            </a:r>
          </a:p>
          <a:p>
            <a:r>
              <a:rPr lang="en-US" cap="none" dirty="0" smtClean="0">
                <a:latin typeface="Arial" panose="020B0604020202020204" pitchFamily="34" charset="0"/>
                <a:cs typeface="Arial" panose="020B0604020202020204" pitchFamily="34" charset="0"/>
              </a:rPr>
              <a:t>GIT is a version control system (</a:t>
            </a:r>
            <a:r>
              <a:rPr lang="en-IN" cap="none" dirty="0">
                <a:latin typeface="Arial" panose="020B0604020202020204" pitchFamily="34" charset="0"/>
                <a:cs typeface="Arial" panose="020B0604020202020204" pitchFamily="34" charset="0"/>
              </a:rPr>
              <a:t>Version control is a system that manages changes to a file or </a:t>
            </a:r>
            <a:r>
              <a:rPr lang="en-IN" cap="none" dirty="0" smtClean="0">
                <a:latin typeface="Arial" panose="020B0604020202020204" pitchFamily="34" charset="0"/>
                <a:cs typeface="Arial" panose="020B0604020202020204" pitchFamily="34" charset="0"/>
              </a:rPr>
              <a:t>files</a:t>
            </a:r>
            <a:r>
              <a:rPr lang="en-US" cap="none" dirty="0" smtClean="0">
                <a:latin typeface="Arial" panose="020B0604020202020204" pitchFamily="34" charset="0"/>
                <a:cs typeface="Arial" panose="020B0604020202020204" pitchFamily="34" charset="0"/>
              </a:rPr>
              <a:t>).</a:t>
            </a:r>
          </a:p>
          <a:p>
            <a:r>
              <a:rPr lang="en-US" cap="none" dirty="0" smtClean="0">
                <a:latin typeface="Arial" panose="020B0604020202020204" pitchFamily="34" charset="0"/>
                <a:cs typeface="Arial" panose="020B0604020202020204" pitchFamily="34" charset="0"/>
              </a:rPr>
              <a:t>Git is a VCS developed by Linux. </a:t>
            </a:r>
          </a:p>
          <a:p>
            <a:r>
              <a:rPr lang="en-US" cap="none" dirty="0" smtClean="0">
                <a:latin typeface="Arial" panose="020B0604020202020204" pitchFamily="34" charset="0"/>
                <a:cs typeface="Arial" panose="020B0604020202020204" pitchFamily="34" charset="0"/>
              </a:rPr>
              <a:t>Its originally designed to help manage the LINUX kernel and make collaboration easy from the beginning.</a:t>
            </a:r>
          </a:p>
          <a:p>
            <a:r>
              <a:rPr lang="en-US" cap="none" dirty="0" smtClean="0">
                <a:latin typeface="Arial" panose="020B0604020202020204" pitchFamily="34" charset="0"/>
                <a:cs typeface="Arial" panose="020B0604020202020204" pitchFamily="34" charset="0"/>
              </a:rPr>
              <a:t>GitHub is the most easy way to share project with collaborators.</a:t>
            </a:r>
          </a:p>
          <a:p>
            <a:pPr>
              <a:lnSpc>
                <a:spcPct val="100000"/>
              </a:lnSpc>
            </a:pPr>
            <a:r>
              <a:rPr lang="en-IN" cap="none" dirty="0" smtClean="0">
                <a:latin typeface="Arial" panose="020B0604020202020204" pitchFamily="34" charset="0"/>
                <a:cs typeface="Arial" panose="020B0604020202020204" pitchFamily="34" charset="0"/>
              </a:rPr>
              <a:t>This is extremely useful, especially when working in teams .</a:t>
            </a:r>
          </a:p>
          <a:p>
            <a:endParaRPr lang="en-US"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093438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625" y="0"/>
            <a:ext cx="10396882" cy="1151965"/>
          </a:xfrm>
        </p:spPr>
        <p:txBody>
          <a:bodyPr/>
          <a:lstStyle/>
          <a:p>
            <a:r>
              <a:rPr lang="en-US" dirty="0" smtClean="0"/>
              <a:t>BUGZILLA</a:t>
            </a:r>
            <a:endParaRPr lang="en-US" dirty="0"/>
          </a:p>
        </p:txBody>
      </p:sp>
      <p:sp>
        <p:nvSpPr>
          <p:cNvPr id="3" name="Content Placeholder 2"/>
          <p:cNvSpPr>
            <a:spLocks noGrp="1"/>
          </p:cNvSpPr>
          <p:nvPr>
            <p:ph sz="quarter" idx="13"/>
          </p:nvPr>
        </p:nvSpPr>
        <p:spPr>
          <a:xfrm>
            <a:off x="685800" y="1479176"/>
            <a:ext cx="10394707" cy="3895409"/>
          </a:xfrm>
        </p:spPr>
        <p:txBody>
          <a:bodyPr>
            <a:normAutofit/>
          </a:bodyPr>
          <a:lstStyle/>
          <a:p>
            <a:r>
              <a:rPr lang="en-IN" cap="none" dirty="0" smtClean="0">
                <a:latin typeface="Arial" panose="020B0604020202020204" pitchFamily="34" charset="0"/>
                <a:cs typeface="Arial" panose="020B0604020202020204" pitchFamily="34" charset="0"/>
              </a:rPr>
              <a:t>Bugzilla is an open-source issue/bug tracking system that allows developers effectively to keep track of outstanding problems with their product</a:t>
            </a:r>
            <a:r>
              <a:rPr lang="en-IN" cap="none" smtClean="0">
                <a:latin typeface="Arial" panose="020B0604020202020204" pitchFamily="34" charset="0"/>
                <a:cs typeface="Arial" panose="020B0604020202020204" pitchFamily="34" charset="0"/>
              </a:rPr>
              <a:t>. </a:t>
            </a:r>
          </a:p>
          <a:p>
            <a:r>
              <a:rPr lang="en-IN" cap="none" smtClean="0">
                <a:latin typeface="Arial" panose="020B0604020202020204" pitchFamily="34" charset="0"/>
                <a:cs typeface="Arial" panose="020B0604020202020204" pitchFamily="34" charset="0"/>
              </a:rPr>
              <a:t>It </a:t>
            </a:r>
            <a:r>
              <a:rPr lang="en-IN" cap="none" dirty="0" smtClean="0">
                <a:latin typeface="Arial" panose="020B0604020202020204" pitchFamily="34" charset="0"/>
                <a:cs typeface="Arial" panose="020B0604020202020204" pitchFamily="34" charset="0"/>
              </a:rPr>
              <a:t>is written in</a:t>
            </a:r>
            <a:r>
              <a:rPr lang="en-IN" cap="none" dirty="0" smtClean="0">
                <a:latin typeface="Arial" panose="020B0604020202020204" pitchFamily="34" charset="0"/>
                <a:cs typeface="Arial" panose="020B0604020202020204" pitchFamily="34" charset="0"/>
                <a:hlinkClick r:id="rId2"/>
              </a:rPr>
              <a:t> Perl </a:t>
            </a:r>
            <a:r>
              <a:rPr lang="en-IN" cap="none" dirty="0" smtClean="0">
                <a:latin typeface="Arial" panose="020B0604020202020204" pitchFamily="34" charset="0"/>
                <a:cs typeface="Arial" panose="020B0604020202020204" pitchFamily="34" charset="0"/>
              </a:rPr>
              <a:t>and uses MYSQL database. </a:t>
            </a:r>
          </a:p>
          <a:p>
            <a:r>
              <a:rPr lang="en-IN" cap="none" dirty="0" smtClean="0">
                <a:latin typeface="Arial" panose="020B0604020202020204" pitchFamily="34" charset="0"/>
                <a:cs typeface="Arial" panose="020B0604020202020204" pitchFamily="34" charset="0"/>
              </a:rPr>
              <a:t>Bugzilla is a</a:t>
            </a:r>
            <a:r>
              <a:rPr lang="en-IN" cap="none" dirty="0" smtClean="0">
                <a:latin typeface="Arial" panose="020B0604020202020204" pitchFamily="34" charset="0"/>
                <a:cs typeface="Arial" panose="020B0604020202020204" pitchFamily="34" charset="0"/>
                <a:hlinkClick r:id="rId3"/>
              </a:rPr>
              <a:t> defect </a:t>
            </a:r>
            <a:r>
              <a:rPr lang="en-IN" cap="none" dirty="0" smtClean="0">
                <a:latin typeface="Arial" panose="020B0604020202020204" pitchFamily="34" charset="0"/>
                <a:cs typeface="Arial" panose="020B0604020202020204" pitchFamily="34" charset="0"/>
              </a:rPr>
              <a:t>tracking tool, however it can be used as a test management tool as such it can be easily linked with other</a:t>
            </a:r>
            <a:r>
              <a:rPr lang="en-IN" cap="none" dirty="0" smtClean="0">
                <a:latin typeface="Arial" panose="020B0604020202020204" pitchFamily="34" charset="0"/>
                <a:cs typeface="Arial" panose="020B0604020202020204" pitchFamily="34" charset="0"/>
                <a:hlinkClick r:id="rId4"/>
              </a:rPr>
              <a:t> test case </a:t>
            </a:r>
            <a:r>
              <a:rPr lang="en-IN" cap="none" dirty="0" smtClean="0">
                <a:latin typeface="Arial" panose="020B0604020202020204" pitchFamily="34" charset="0"/>
                <a:cs typeface="Arial" panose="020B0604020202020204" pitchFamily="34" charset="0"/>
              </a:rPr>
              <a:t>management tools like quality </a:t>
            </a:r>
            <a:r>
              <a:rPr lang="en-IN" cap="none" dirty="0" err="1" smtClean="0">
                <a:latin typeface="Arial" panose="020B0604020202020204" pitchFamily="34" charset="0"/>
                <a:cs typeface="Arial" panose="020B0604020202020204" pitchFamily="34" charset="0"/>
              </a:rPr>
              <a:t>center</a:t>
            </a:r>
            <a:r>
              <a:rPr lang="en-IN" cap="none" dirty="0" smtClean="0">
                <a:latin typeface="Arial" panose="020B0604020202020204" pitchFamily="34" charset="0"/>
                <a:cs typeface="Arial" panose="020B0604020202020204" pitchFamily="34" charset="0"/>
              </a:rPr>
              <a:t>, test link etc. </a:t>
            </a:r>
          </a:p>
          <a:p>
            <a:r>
              <a:rPr lang="en-IN" cap="none" dirty="0" smtClean="0">
                <a:latin typeface="Arial" panose="020B0604020202020204" pitchFamily="34" charset="0"/>
                <a:cs typeface="Arial" panose="020B0604020202020204" pitchFamily="34" charset="0"/>
              </a:rPr>
              <a:t>This open bug-tracker enables users to stay connected with their clients or employees, to communicate about problems effectively throughout the data-management chain.   </a:t>
            </a:r>
          </a:p>
          <a:p>
            <a:endParaRPr lang="en-US" cap="none" dirty="0" smtClean="0">
              <a:latin typeface="Arial" panose="020B0604020202020204" pitchFamily="34" charset="0"/>
              <a:cs typeface="Arial" panose="020B0604020202020204" pitchFamily="34" charset="0"/>
            </a:endParaRPr>
          </a:p>
          <a:p>
            <a:pPr marL="0" indent="0">
              <a:buNone/>
            </a:pPr>
            <a:endParaRPr lang="en-US"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4720695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Main Event</Template>
  <TotalTime>405</TotalTime>
  <Words>903</Words>
  <Application>Microsoft Office PowerPoint</Application>
  <PresentationFormat>Widescreen</PresentationFormat>
  <Paragraphs>315</Paragraphs>
  <Slides>40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Calibri</vt:lpstr>
      <vt:lpstr>Courier New</vt:lpstr>
      <vt:lpstr>Impact</vt:lpstr>
      <vt:lpstr>Wingdings</vt:lpstr>
      <vt:lpstr>Main Event</vt:lpstr>
      <vt:lpstr>Content rating system</vt:lpstr>
      <vt:lpstr>Contents</vt:lpstr>
      <vt:lpstr>abstract</vt:lpstr>
      <vt:lpstr>Module description</vt:lpstr>
      <vt:lpstr>PowerPoint Presentation</vt:lpstr>
      <vt:lpstr>Familiarization with build tools </vt:lpstr>
      <vt:lpstr>PowerPoint Presentation</vt:lpstr>
      <vt:lpstr>PowerPoint Presentation</vt:lpstr>
      <vt:lpstr>BUGZILLA</vt:lpstr>
      <vt:lpstr>PowerPoint Presentation</vt:lpstr>
      <vt:lpstr>Existing System</vt:lpstr>
      <vt:lpstr>Proposed System</vt:lpstr>
      <vt:lpstr>TABLES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 case diagram</vt:lpstr>
      <vt:lpstr>Activity diagram</vt:lpstr>
      <vt:lpstr>PowerPoint Presentation</vt:lpstr>
      <vt:lpstr>PowerPoint Presentation</vt:lpstr>
      <vt:lpstr>FORMS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Content rating system</dc:title>
  <dc:creator>Haneena</dc:creator>
  <cp:lastModifiedBy>Haneena</cp:lastModifiedBy>
  <cp:revision>65</cp:revision>
  <dcterms:created xsi:type="dcterms:W3CDTF">2018-04-07T15:08:16Z</dcterms:created>
  <dcterms:modified xsi:type="dcterms:W3CDTF">2018-04-11T05:16:38Z</dcterms:modified>
</cp:coreProperties>
</file>

<file path=docProps/thumbnail.jpeg>
</file>